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258" r:id="rId4"/>
    <p:sldId id="260" r:id="rId5"/>
    <p:sldId id="313" r:id="rId6"/>
    <p:sldId id="314" r:id="rId7"/>
    <p:sldId id="329" r:id="rId8"/>
    <p:sldId id="330" r:id="rId9"/>
    <p:sldId id="331" r:id="rId10"/>
    <p:sldId id="259" r:id="rId11"/>
    <p:sldId id="337" r:id="rId12"/>
    <p:sldId id="350" r:id="rId13"/>
    <p:sldId id="332" r:id="rId14"/>
    <p:sldId id="335" r:id="rId15"/>
    <p:sldId id="334" r:id="rId16"/>
    <p:sldId id="333" r:id="rId17"/>
    <p:sldId id="336" r:id="rId18"/>
    <p:sldId id="346" r:id="rId19"/>
    <p:sldId id="292" r:id="rId20"/>
    <p:sldId id="293" r:id="rId21"/>
    <p:sldId id="316" r:id="rId22"/>
    <p:sldId id="294" r:id="rId23"/>
    <p:sldId id="317" r:id="rId24"/>
    <p:sldId id="345" r:id="rId25"/>
    <p:sldId id="518" r:id="rId26"/>
    <p:sldId id="347" r:id="rId27"/>
    <p:sldId id="381" r:id="rId28"/>
    <p:sldId id="311" r:id="rId29"/>
    <p:sldId id="312" r:id="rId30"/>
    <p:sldId id="348" r:id="rId31"/>
    <p:sldId id="349" r:id="rId32"/>
    <p:sldId id="315" r:id="rId33"/>
    <p:sldId id="513" r:id="rId34"/>
    <p:sldId id="522" r:id="rId35"/>
    <p:sldId id="303" r:id="rId36"/>
    <p:sldId id="304" r:id="rId37"/>
    <p:sldId id="305" r:id="rId38"/>
    <p:sldId id="363" r:id="rId39"/>
    <p:sldId id="519" r:id="rId40"/>
    <p:sldId id="380" r:id="rId41"/>
    <p:sldId id="263" r:id="rId42"/>
    <p:sldId id="283" r:id="rId43"/>
    <p:sldId id="520" r:id="rId44"/>
    <p:sldId id="267" r:id="rId45"/>
    <p:sldId id="269" r:id="rId46"/>
    <p:sldId id="270" r:id="rId47"/>
    <p:sldId id="351" r:id="rId48"/>
    <p:sldId id="515" r:id="rId49"/>
    <p:sldId id="266" r:id="rId50"/>
    <p:sldId id="268" r:id="rId51"/>
    <p:sldId id="516" r:id="rId52"/>
    <p:sldId id="51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82"/>
    <p:restoredTop sz="94687"/>
  </p:normalViewPr>
  <p:slideViewPr>
    <p:cSldViewPr snapToGrid="0" snapToObjects="1">
      <p:cViewPr varScale="1">
        <p:scale>
          <a:sx n="160" d="100"/>
          <a:sy n="160" d="100"/>
        </p:scale>
        <p:origin x="552" y="184"/>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9FA544-8BF3-0245-BD76-E6A0FE15299B}" type="slidenum">
              <a:rPr lang="en-US"/>
              <a:pPr/>
              <a:t>4</a:t>
            </a:fld>
            <a:endParaRPr lang="en-US"/>
          </a:p>
        </p:txBody>
      </p:sp>
      <p:sp>
        <p:nvSpPr>
          <p:cNvPr id="5122" name="Rectangle 2"/>
          <p:cNvSpPr>
            <a:spLocks noGrp="1" noRot="1" noChangeAspect="1" noChangeArrowheads="1" noTextEdit="1"/>
          </p:cNvSpPr>
          <p:nvPr>
            <p:ph type="sldImg"/>
          </p:nvPr>
        </p:nvSpPr>
        <p:spPr>
          <a:xfrm>
            <a:off x="373063" y="674688"/>
            <a:ext cx="6113462" cy="3440112"/>
          </a:xfrm>
          <a:ln/>
          <a:extLst>
            <a:ext uri="{FAA26D3D-D897-4be2-8F04-BA451C77F1D7}">
              <ma14:placeholderFlag xmlns:ma14="http://schemas.microsoft.com/office/mac/drawingml/2011/main" xmlns="" val="1"/>
            </a:ext>
          </a:extLst>
        </p:spPr>
      </p:sp>
      <p:sp>
        <p:nvSpPr>
          <p:cNvPr id="5123" name="Rectangle 3"/>
          <p:cNvSpPr>
            <a:spLocks noGrp="1" noChangeArrowheads="1"/>
          </p:cNvSpPr>
          <p:nvPr>
            <p:ph type="body" idx="1"/>
          </p:nvPr>
        </p:nvSpPr>
        <p:spPr>
          <a:xfrm>
            <a:off x="884238" y="4346575"/>
            <a:ext cx="5089525" cy="4127500"/>
          </a:xfrm>
        </p:spPr>
        <p:txBody>
          <a:bodyPr/>
          <a:lstStyle/>
          <a:p>
            <a:endParaRPr lang="fr-FR"/>
          </a:p>
        </p:txBody>
      </p:sp>
    </p:spTree>
    <p:extLst>
      <p:ext uri="{BB962C8B-B14F-4D97-AF65-F5344CB8AC3E}">
        <p14:creationId xmlns:p14="http://schemas.microsoft.com/office/powerpoint/2010/main" val="35962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FE56721-4C9A-2B4A-AB91-2510DFB9A65D}" type="slidenum">
              <a:rPr lang="en-US"/>
              <a:pPr>
                <a:defRPr/>
              </a:pPr>
              <a:t>35</a:t>
            </a:fld>
            <a:endParaRPr lang="en-US"/>
          </a:p>
        </p:txBody>
      </p:sp>
      <p:sp>
        <p:nvSpPr>
          <p:cNvPr id="36866" name="Rectangle 2"/>
          <p:cNvSpPr>
            <a:spLocks noGrp="1" noRot="1" noChangeAspect="1" noChangeArrowheads="1" noTextEdit="1"/>
          </p:cNvSpPr>
          <p:nvPr>
            <p:ph type="sldImg"/>
          </p:nvPr>
        </p:nvSpPr>
        <p:spPr>
          <a:xfrm>
            <a:off x="395288" y="692150"/>
            <a:ext cx="6070600" cy="3416300"/>
          </a:xfrm>
          <a:ln/>
          <a:extLst>
            <a:ext uri="{FAA26D3D-D897-4be2-8F04-BA451C77F1D7}">
              <ma14:placeholderFlag xmlns="" xmlns:ma14="http://schemas.microsoft.com/office/mac/drawingml/2011/main" val="1"/>
            </a:ext>
          </a:extLst>
        </p:spPr>
      </p:sp>
      <p:sp>
        <p:nvSpPr>
          <p:cNvPr id="36867" name="Rectangle 3"/>
          <p:cNvSpPr>
            <a:spLocks noGrp="1" noChangeArrowheads="1"/>
          </p:cNvSpPr>
          <p:nvPr>
            <p:ph type="body" idx="1"/>
          </p:nvPr>
        </p:nvSpPr>
        <p:spPr>
          <a:xfrm>
            <a:off x="914400" y="4343400"/>
            <a:ext cx="5029200" cy="4113213"/>
          </a:xfrm>
        </p:spPr>
        <p:txBody>
          <a:bodyPr/>
          <a:lstStyle/>
          <a:p>
            <a:pPr eaLnBrk="1" hangingPunct="1">
              <a:defRPr/>
            </a:pPr>
            <a:r>
              <a:rPr lang="en-US" altLang="zh-CN">
                <a:cs typeface="+mn-cs"/>
              </a:rPr>
              <a:t>RFC 2535 discusses these RRs in detail.</a:t>
            </a:r>
          </a:p>
          <a:p>
            <a:pPr eaLnBrk="1" hangingPunct="1">
              <a:defRPr/>
            </a:pPr>
            <a:endParaRPr lang="en-US" altLang="zh-CN">
              <a:cs typeface="+mn-cs"/>
            </a:endParaRPr>
          </a:p>
          <a:p>
            <a:pPr eaLnBrk="1" hangingPunct="1">
              <a:defRPr/>
            </a:pPr>
            <a:r>
              <a:rPr lang="en-US" altLang="zh-CN">
                <a:cs typeface="+mn-cs"/>
              </a:rPr>
              <a:t>CERT RR is outside the scope of this course.</a:t>
            </a:r>
          </a:p>
        </p:txBody>
      </p:sp>
    </p:spTree>
    <p:extLst>
      <p:ext uri="{BB962C8B-B14F-4D97-AF65-F5344CB8AC3E}">
        <p14:creationId xmlns:p14="http://schemas.microsoft.com/office/powerpoint/2010/main" val="627280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92D367E-3E9C-944A-A770-A176A88FC961}" type="slidenum">
              <a:rPr lang="en-US"/>
              <a:pPr>
                <a:defRPr/>
              </a:pPr>
              <a:t>36</a:t>
            </a:fld>
            <a:endParaRPr lang="en-US"/>
          </a:p>
        </p:txBody>
      </p:sp>
      <p:sp>
        <p:nvSpPr>
          <p:cNvPr id="3891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38915" name="Rectangle 3"/>
          <p:cNvSpPr>
            <a:spLocks noGrp="1" noChangeArrowheads="1"/>
          </p:cNvSpPr>
          <p:nvPr>
            <p:ph type="body" idx="1"/>
          </p:nvPr>
        </p:nvSpPr>
        <p:spPr>
          <a:xfrm>
            <a:off x="914400" y="4343400"/>
            <a:ext cx="5029200" cy="4114800"/>
          </a:xfrm>
        </p:spPr>
        <p:txBody>
          <a:bodyPr/>
          <a:lstStyle/>
          <a:p>
            <a:pPr eaLnBrk="1" hangingPunct="1">
              <a:defRPr/>
            </a:pPr>
            <a:endParaRPr lang="en-US">
              <a:cs typeface="+mn-cs"/>
            </a:endParaRPr>
          </a:p>
        </p:txBody>
      </p:sp>
    </p:spTree>
    <p:extLst>
      <p:ext uri="{BB962C8B-B14F-4D97-AF65-F5344CB8AC3E}">
        <p14:creationId xmlns:p14="http://schemas.microsoft.com/office/powerpoint/2010/main" val="3824383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6359E49-35A8-854E-90D0-80CA7B03C9A3}" type="slidenum">
              <a:rPr lang="en-US"/>
              <a:pPr>
                <a:defRPr/>
              </a:pPr>
              <a:t>37</a:t>
            </a:fld>
            <a:endParaRPr lang="en-US"/>
          </a:p>
        </p:txBody>
      </p:sp>
      <p:sp>
        <p:nvSpPr>
          <p:cNvPr id="45058" name="Rectangle 2"/>
          <p:cNvSpPr>
            <a:spLocks noGrp="1" noRot="1" noChangeAspect="1" noChangeArrowheads="1" noTextEdit="1"/>
          </p:cNvSpPr>
          <p:nvPr>
            <p:ph type="sldImg"/>
          </p:nvPr>
        </p:nvSpPr>
        <p:spPr>
          <a:xfrm>
            <a:off x="395288" y="692150"/>
            <a:ext cx="6070600" cy="3416300"/>
          </a:xfrm>
          <a:ln/>
          <a:extLst>
            <a:ext uri="{FAA26D3D-D897-4be2-8F04-BA451C77F1D7}">
              <ma14:placeholderFlag xmlns="" xmlns:ma14="http://schemas.microsoft.com/office/mac/drawingml/2011/main" val="1"/>
            </a:ext>
          </a:extLst>
        </p:spPr>
      </p:sp>
      <p:sp>
        <p:nvSpPr>
          <p:cNvPr id="45059" name="Rectangle 3"/>
          <p:cNvSpPr>
            <a:spLocks noGrp="1" noChangeArrowheads="1"/>
          </p:cNvSpPr>
          <p:nvPr>
            <p:ph type="body" idx="1"/>
          </p:nvPr>
        </p:nvSpPr>
        <p:spPr>
          <a:xfrm>
            <a:off x="914400" y="4343400"/>
            <a:ext cx="5029200" cy="4113213"/>
          </a:xfrm>
        </p:spPr>
        <p:txBody>
          <a:bodyPr/>
          <a:lstStyle/>
          <a:p>
            <a:br>
              <a:rPr lang="en-US" sz="1200" kern="1200" dirty="0">
                <a:solidFill>
                  <a:schemeClr val="tx1"/>
                </a:solidFill>
                <a:effectLst/>
                <a:latin typeface="+mn-lt"/>
                <a:ea typeface="+mn-ea"/>
                <a:cs typeface="+mn-cs"/>
              </a:rPr>
            </a:br>
            <a:endParaRPr lang="en-US" dirty="0">
              <a:effectLst/>
            </a:endParaRPr>
          </a:p>
          <a:p>
            <a:r>
              <a:rPr lang="en-US" sz="1200" b="1" kern="1200" cap="all" dirty="0">
                <a:solidFill>
                  <a:schemeClr val="tx1"/>
                </a:solidFill>
                <a:effectLst/>
                <a:latin typeface="+mn-lt"/>
                <a:ea typeface="+mn-ea"/>
                <a:cs typeface="+mn-cs"/>
              </a:rPr>
              <a:t>RRSIG</a:t>
            </a:r>
            <a:r>
              <a:rPr lang="en-US" sz="1200" b="0" kern="1200" dirty="0">
                <a:solidFill>
                  <a:schemeClr val="tx1"/>
                </a:solidFill>
                <a:effectLst/>
                <a:latin typeface="+mn-lt"/>
                <a:ea typeface="+mn-ea"/>
                <a:cs typeface="+mn-cs"/>
              </a:rPr>
              <a:t> - Contains a cryptographic signature</a:t>
            </a:r>
          </a:p>
          <a:p>
            <a:r>
              <a:rPr lang="en-US" sz="1200" b="1" kern="1200" cap="all" dirty="0">
                <a:solidFill>
                  <a:schemeClr val="tx1"/>
                </a:solidFill>
                <a:effectLst/>
                <a:latin typeface="+mn-lt"/>
                <a:ea typeface="+mn-ea"/>
                <a:cs typeface="+mn-cs"/>
              </a:rPr>
              <a:t>DNSKEY</a:t>
            </a:r>
            <a:r>
              <a:rPr lang="en-US" sz="1200" b="0" kern="1200" dirty="0">
                <a:solidFill>
                  <a:schemeClr val="tx1"/>
                </a:solidFill>
                <a:effectLst/>
                <a:latin typeface="+mn-lt"/>
                <a:ea typeface="+mn-ea"/>
                <a:cs typeface="+mn-cs"/>
              </a:rPr>
              <a:t> - Contains a public signing key</a:t>
            </a:r>
          </a:p>
          <a:p>
            <a:r>
              <a:rPr lang="en-US" sz="1200" b="1" kern="1200" cap="all" dirty="0">
                <a:solidFill>
                  <a:schemeClr val="tx1"/>
                </a:solidFill>
                <a:effectLst/>
                <a:latin typeface="+mn-lt"/>
                <a:ea typeface="+mn-ea"/>
                <a:cs typeface="+mn-cs"/>
              </a:rPr>
              <a:t>DS</a:t>
            </a:r>
            <a:r>
              <a:rPr lang="en-US" sz="1200" b="0" kern="1200" dirty="0">
                <a:solidFill>
                  <a:schemeClr val="tx1"/>
                </a:solidFill>
                <a:effectLst/>
                <a:latin typeface="+mn-lt"/>
                <a:ea typeface="+mn-ea"/>
                <a:cs typeface="+mn-cs"/>
              </a:rPr>
              <a:t> - Contains the hash of a DNSKEY record</a:t>
            </a:r>
          </a:p>
          <a:p>
            <a:r>
              <a:rPr lang="en-US" sz="1200" b="1" kern="1200" cap="all" dirty="0">
                <a:solidFill>
                  <a:schemeClr val="tx1"/>
                </a:solidFill>
                <a:effectLst/>
                <a:latin typeface="+mn-lt"/>
                <a:ea typeface="+mn-ea"/>
                <a:cs typeface="+mn-cs"/>
              </a:rPr>
              <a:t>NSEC</a:t>
            </a:r>
            <a:r>
              <a:rPr lang="en-US" sz="1200" b="0" kern="1200" dirty="0">
                <a:solidFill>
                  <a:schemeClr val="tx1"/>
                </a:solidFill>
                <a:effectLst/>
                <a:latin typeface="+mn-lt"/>
                <a:ea typeface="+mn-ea"/>
                <a:cs typeface="+mn-cs"/>
              </a:rPr>
              <a:t> and </a:t>
            </a:r>
            <a:r>
              <a:rPr lang="en-US" sz="1200" b="1" kern="1200" cap="all" dirty="0">
                <a:solidFill>
                  <a:schemeClr val="tx1"/>
                </a:solidFill>
                <a:effectLst/>
                <a:latin typeface="+mn-lt"/>
                <a:ea typeface="+mn-ea"/>
                <a:cs typeface="+mn-cs"/>
              </a:rPr>
              <a:t>NSEC3</a:t>
            </a:r>
            <a:r>
              <a:rPr lang="en-US" sz="1200" b="0" kern="1200" dirty="0">
                <a:solidFill>
                  <a:schemeClr val="tx1"/>
                </a:solidFill>
                <a:effectLst/>
                <a:latin typeface="+mn-lt"/>
                <a:ea typeface="+mn-ea"/>
                <a:cs typeface="+mn-cs"/>
              </a:rPr>
              <a:t> - For explicit denial-of-existence of a DNS record</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DNSSEC, each zone has a public/private key pair. The zone's public key is published using DNS, while the zone's private key is kept safe and ideally stored offline. A zone's private key signs individual DNS data in that zone, creating digital signatures that are also published with DNS.</a:t>
            </a:r>
            <a:endParaRPr lang="en-US" dirty="0">
              <a:effectLst/>
            </a:endParaRPr>
          </a:p>
          <a:p>
            <a:br>
              <a:rPr lang="en-US" sz="1200" kern="1200" dirty="0">
                <a:solidFill>
                  <a:schemeClr val="tx1"/>
                </a:solidFill>
                <a:effectLst/>
                <a:latin typeface="+mn-lt"/>
                <a:ea typeface="+mn-ea"/>
                <a:cs typeface="+mn-cs"/>
              </a:rPr>
            </a:br>
            <a:endParaRPr lang="en-US" dirty="0"/>
          </a:p>
          <a:p>
            <a:r>
              <a:rPr lang="en-US" sz="1200" kern="1200" dirty="0">
                <a:solidFill>
                  <a:schemeClr val="tx1"/>
                </a:solidFill>
                <a:effectLst/>
                <a:latin typeface="+mn-lt"/>
                <a:ea typeface="+mn-ea"/>
                <a:cs typeface="+mn-cs"/>
              </a:rPr>
              <a:t>When an end user wants to access a website, a stub resolver on the user's computer requests the website's IP address from a recursive name server. After the server requests this record, it also requests the DNSSEC key associated with the zone. This key allows the server to verify that the IP address record it receives is identical to the record on the authoritative name server.</a:t>
            </a:r>
            <a:endParaRPr lang="en-US" dirty="0"/>
          </a:p>
          <a:p>
            <a:br>
              <a:rPr lang="en-US" sz="1200" kern="1200" dirty="0">
                <a:solidFill>
                  <a:schemeClr val="tx1"/>
                </a:solidFill>
                <a:effectLst/>
                <a:latin typeface="+mn-lt"/>
                <a:ea typeface="+mn-ea"/>
                <a:cs typeface="+mn-cs"/>
              </a:rPr>
            </a:br>
            <a:endParaRPr lang="en-US" dirty="0"/>
          </a:p>
          <a:p>
            <a:r>
              <a:rPr lang="en-US" sz="1200" kern="1200" dirty="0">
                <a:solidFill>
                  <a:schemeClr val="tx1"/>
                </a:solidFill>
                <a:effectLst/>
                <a:latin typeface="+mn-lt"/>
                <a:ea typeface="+mn-ea"/>
                <a:cs typeface="+mn-cs"/>
              </a:rPr>
              <a:t>If the recursive name server determines that the address record has been sent by the authoritative name server and has not been altered in transit, it resolves the domain name and the user can access the site. This process is called validation. If the address record has been modified or is not from the stated source, the recursive name server does not allow the user to reach the fraudulent address. DNSSEC can also prove that a domain name does not exist. As a result of this process, DNS queries and responses are protected from man-in-the-middle (MITM) attacks and the kind of forgeries that could possibly redirect Internet users to phishing and pharming sites.</a:t>
            </a:r>
            <a:endParaRPr lang="en-US" dirty="0"/>
          </a:p>
          <a:p>
            <a:pPr eaLnBrk="1" hangingPunct="1">
              <a:defRPr/>
            </a:pPr>
            <a:endParaRPr lang="zh-CN" altLang="en-US" dirty="0">
              <a:cs typeface="+mn-cs"/>
            </a:endParaRPr>
          </a:p>
        </p:txBody>
      </p:sp>
    </p:spTree>
    <p:extLst>
      <p:ext uri="{BB962C8B-B14F-4D97-AF65-F5344CB8AC3E}">
        <p14:creationId xmlns:p14="http://schemas.microsoft.com/office/powerpoint/2010/main" val="3747070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xfrm>
            <a:off x="381000" y="685800"/>
            <a:ext cx="6096000" cy="3429000"/>
          </a:xfrm>
          <a:ln/>
        </p:spPr>
      </p:sp>
      <p:sp>
        <p:nvSpPr>
          <p:cNvPr id="307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307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7052C3B7-DAC5-7948-8848-ED73C4D8F7CE}" type="slidenum">
              <a:rPr lang="en-US"/>
              <a:pPr/>
              <a:t>48</a:t>
            </a:fld>
            <a:endParaRPr lang="en-US"/>
          </a:p>
        </p:txBody>
      </p:sp>
    </p:spTree>
    <p:extLst>
      <p:ext uri="{BB962C8B-B14F-4D97-AF65-F5344CB8AC3E}">
        <p14:creationId xmlns:p14="http://schemas.microsoft.com/office/powerpoint/2010/main" val="3151924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 y="685800"/>
            <a:ext cx="6096000" cy="3429000"/>
          </a:xfrm>
          <a:ln/>
        </p:spPr>
      </p:sp>
      <p:sp>
        <p:nvSpPr>
          <p:cNvPr id="378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378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568417B5-F23C-9641-8629-E26649EC4D79}" type="slidenum">
              <a:rPr lang="en-US"/>
              <a:pPr/>
              <a:t>49</a:t>
            </a:fld>
            <a:endParaRPr lang="en-US"/>
          </a:p>
        </p:txBody>
      </p:sp>
    </p:spTree>
    <p:extLst>
      <p:ext uri="{BB962C8B-B14F-4D97-AF65-F5344CB8AC3E}">
        <p14:creationId xmlns:p14="http://schemas.microsoft.com/office/powerpoint/2010/main" val="1850010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381000" y="685800"/>
            <a:ext cx="6096000" cy="3429000"/>
          </a:xfrm>
          <a:ln/>
        </p:spPr>
      </p:sp>
      <p:sp>
        <p:nvSpPr>
          <p:cNvPr id="399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3994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15011AA7-CC1E-BA4F-9627-38944F0690AA}" type="slidenum">
              <a:rPr lang="en-US"/>
              <a:pPr/>
              <a:t>50</a:t>
            </a:fld>
            <a:endParaRPr lang="en-US"/>
          </a:p>
        </p:txBody>
      </p:sp>
    </p:spTree>
    <p:extLst>
      <p:ext uri="{BB962C8B-B14F-4D97-AF65-F5344CB8AC3E}">
        <p14:creationId xmlns:p14="http://schemas.microsoft.com/office/powerpoint/2010/main" val="78420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AFBBF1-ADF7-F442-804C-5CE3C11DF641}" type="slidenum">
              <a:rPr lang="en-US"/>
              <a:pPr/>
              <a:t>8</a:t>
            </a:fld>
            <a:endParaRPr lang="en-US"/>
          </a:p>
        </p:txBody>
      </p:sp>
      <p:sp>
        <p:nvSpPr>
          <p:cNvPr id="70658" name="Rectangle 2"/>
          <p:cNvSpPr>
            <a:spLocks noGrp="1" noRot="1" noChangeAspect="1" noChangeArrowheads="1" noTextEdit="1"/>
          </p:cNvSpPr>
          <p:nvPr>
            <p:ph type="sldImg"/>
          </p:nvPr>
        </p:nvSpPr>
        <p:spPr>
          <a:xfrm>
            <a:off x="381000" y="685800"/>
            <a:ext cx="6096000" cy="3429000"/>
          </a:xfrm>
          <a:ln/>
        </p:spPr>
      </p:sp>
      <p:sp>
        <p:nvSpPr>
          <p:cNvPr id="70659" name="Rectangle 3"/>
          <p:cNvSpPr>
            <a:spLocks noGrp="1" noChangeArrowheads="1"/>
          </p:cNvSpPr>
          <p:nvPr>
            <p:ph type="body" idx="1"/>
          </p:nvPr>
        </p:nvSpPr>
        <p:spPr/>
        <p:txBody>
          <a:bodyPr/>
          <a:lstStyle/>
          <a:p>
            <a:r>
              <a:rPr lang="en-US"/>
              <a:t>Diagram of routing table is very confusing because it’s not pointing to anything</a:t>
            </a:r>
          </a:p>
          <a:p>
            <a:r>
              <a:rPr lang="en-US"/>
              <a:t>Green arrow shorter, and too thick… green is a msg</a:t>
            </a:r>
          </a:p>
          <a:p>
            <a:endParaRPr lang="en-US"/>
          </a:p>
          <a:p>
            <a:r>
              <a:rPr lang="en-US"/>
              <a:t>More intuition about how the system actually works.</a:t>
            </a:r>
          </a:p>
          <a:p>
            <a:r>
              <a:rPr lang="en-US"/>
              <a:t>Don’t say “interdomain”</a:t>
            </a:r>
          </a:p>
          <a:p>
            <a:r>
              <a:rPr lang="en-US"/>
              <a:t>DESTINATION-BASED Routing</a:t>
            </a:r>
          </a:p>
          <a:p>
            <a:r>
              <a:rPr lang="en-US"/>
              <a:t>Tables look like a set of possible routes and a rankings over these routes</a:t>
            </a:r>
          </a:p>
          <a:p>
            <a:r>
              <a:rPr lang="en-US"/>
              <a:t>(pop up a simplified table fragment)</a:t>
            </a:r>
          </a:p>
        </p:txBody>
      </p:sp>
    </p:spTree>
    <p:extLst>
      <p:ext uri="{BB962C8B-B14F-4D97-AF65-F5344CB8AC3E}">
        <p14:creationId xmlns:p14="http://schemas.microsoft.com/office/powerpoint/2010/main" val="3638013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6B7D1DA3-6D8F-6C46-8025-7B5BCA713DF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048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048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04875">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048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E96A4A0-8FD6-C84D-ABB3-5F343D6C76B5}" type="slidenum">
              <a:rPr lang="en-US" altLang="en-US">
                <a:latin typeface="Times New Roman" panose="02020603050405020304" pitchFamily="18" charset="0"/>
              </a:rPr>
              <a:pPr>
                <a:spcBef>
                  <a:spcPct val="0"/>
                </a:spcBef>
              </a:pPr>
              <a:t>11</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83EA9540-8720-374F-BE9B-3EA31AF07127}"/>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798DFFB5-1BC7-344A-A1CD-965D0027ED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10215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Telecom’s AS 22724 hijacks Verizon Wireless’s prefix 66.174.161.0/24. The bogus route originated by AS 22724 propagates through the AS-level graph and is eventually selected by AT&amp;T because it is shorter than the legitimate route originating at Verizon Wireless’s AS 22394. Meanwhile, Level3 selects the legitimate route, because it is shorter than the bogus route. Thus, network traffic splits between the hijacking AS and the legitimate origin AS, with the nature of the split depending on routing policies used by individual </a:t>
            </a:r>
            <a:r>
              <a:rPr lang="en-US" dirty="0" err="1"/>
              <a:t>ASes</a:t>
            </a:r>
            <a:r>
              <a:rPr lang="en-US" dirty="0"/>
              <a:t> and the topology of the AS-level graph.</a:t>
            </a:r>
          </a:p>
        </p:txBody>
      </p:sp>
      <p:sp>
        <p:nvSpPr>
          <p:cNvPr id="4" name="Slide Number Placeholder 3"/>
          <p:cNvSpPr>
            <a:spLocks noGrp="1"/>
          </p:cNvSpPr>
          <p:nvPr>
            <p:ph type="sldNum" sz="quarter" idx="10"/>
          </p:nvPr>
        </p:nvSpPr>
        <p:spPr/>
        <p:txBody>
          <a:bodyPr/>
          <a:lstStyle/>
          <a:p>
            <a:fld id="{B8FD935E-1611-7A4F-B711-347F3D25BBDC}" type="slidenum">
              <a:rPr lang="en-US" smtClean="0"/>
              <a:t>21</a:t>
            </a:fld>
            <a:endParaRPr lang="en-US"/>
          </a:p>
        </p:txBody>
      </p:sp>
    </p:spTree>
    <p:extLst>
      <p:ext uri="{BB962C8B-B14F-4D97-AF65-F5344CB8AC3E}">
        <p14:creationId xmlns:p14="http://schemas.microsoft.com/office/powerpoint/2010/main" val="2342779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r>
              <a:rPr lang="en-US" dirty="0"/>
              <a:t>Perhaps the most famous </a:t>
            </a:r>
            <a:r>
              <a:rPr lang="en-US" dirty="0" err="1"/>
              <a:t>subprefix</a:t>
            </a:r>
            <a:r>
              <a:rPr lang="en-US" dirty="0"/>
              <a:t> hijack occurred on February 24, 2008, when Pakistan Telecom took YouTube offline. The incident2 began when Pakistani authorities demanded that YouTube to be censored within Pakistan. To accomplish this, Pakistan Telecom’s AS 17557 launched a </a:t>
            </a:r>
            <a:r>
              <a:rPr lang="en-US" dirty="0" err="1"/>
              <a:t>subprefix</a:t>
            </a:r>
            <a:r>
              <a:rPr lang="en-US" dirty="0"/>
              <a:t> hijack by originating the </a:t>
            </a:r>
            <a:r>
              <a:rPr lang="en-US" dirty="0" err="1"/>
              <a:t>subprefix</a:t>
            </a:r>
            <a:r>
              <a:rPr lang="en-US" dirty="0"/>
              <a:t> 208.65.153.0/24 of YouTube’s prefix 208.65.153.0/22 to its customer </a:t>
            </a:r>
            <a:r>
              <a:rPr lang="en-US" dirty="0" err="1"/>
              <a:t>ASes</a:t>
            </a:r>
            <a:r>
              <a:rPr lang="en-US" dirty="0"/>
              <a:t> in Pakistan (e.g., Aga Khan University, Lahore Stock Exchange, Allied Bank Pakistan), as in figure 3.37,41 This meant that traffic destined for YouTube’s servers in AS 36561 would instead be forwarded to the longer IP prefix originated by Pakistan Telecom’s AS 17557, where traffic could then be dropped. Events took an unexpected turn when Pakistan Telecom’s bogus BGP announcement leaked out of Pakistan. PCCW, a large ISP that provides global network connectively to Pakistan Telecom, received the bogus routing announcement, selected the bogus route, and announced it to its own neighbors. Because the bogus route was for a longer prefix (/24) than the legitimate route (/22), longest-</a:t>
            </a:r>
            <a:r>
              <a:rPr lang="en-US" dirty="0" err="1"/>
              <a:t>prefixmatch</a:t>
            </a:r>
            <a:r>
              <a:rPr lang="en-US" dirty="0"/>
              <a:t> routing meant the bogus route was always more preferred by the legitimate route, and within minutes, at least two-thirds of the Internet was sending its YouTube traffic to Pakistan.2 </a:t>
            </a:r>
          </a:p>
          <a:p>
            <a:endParaRPr lang="en-US" dirty="0"/>
          </a:p>
        </p:txBody>
      </p:sp>
      <p:sp>
        <p:nvSpPr>
          <p:cNvPr id="4" name="Slide Number Placeholder 3"/>
          <p:cNvSpPr>
            <a:spLocks noGrp="1"/>
          </p:cNvSpPr>
          <p:nvPr>
            <p:ph type="sldNum" sz="quarter" idx="10"/>
          </p:nvPr>
        </p:nvSpPr>
        <p:spPr/>
        <p:txBody>
          <a:bodyPr/>
          <a:lstStyle/>
          <a:p>
            <a:fld id="{B8FD935E-1611-7A4F-B711-347F3D25BBDC}" type="slidenum">
              <a:rPr lang="en-US" smtClean="0"/>
              <a:t>23</a:t>
            </a:fld>
            <a:endParaRPr lang="en-US"/>
          </a:p>
        </p:txBody>
      </p:sp>
    </p:spTree>
    <p:extLst>
      <p:ext uri="{BB962C8B-B14F-4D97-AF65-F5344CB8AC3E}">
        <p14:creationId xmlns:p14="http://schemas.microsoft.com/office/powerpoint/2010/main" val="2266506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=IzLPKuAOe50</a:t>
            </a:r>
          </a:p>
        </p:txBody>
      </p:sp>
      <p:sp>
        <p:nvSpPr>
          <p:cNvPr id="4" name="Slide Number Placeholder 3"/>
          <p:cNvSpPr>
            <a:spLocks noGrp="1"/>
          </p:cNvSpPr>
          <p:nvPr>
            <p:ph type="sldNum" sz="quarter" idx="10"/>
          </p:nvPr>
        </p:nvSpPr>
        <p:spPr/>
        <p:txBody>
          <a:bodyPr/>
          <a:lstStyle/>
          <a:p>
            <a:fld id="{B8FD935E-1611-7A4F-B711-347F3D25BBDC}" type="slidenum">
              <a:rPr lang="en-US" smtClean="0"/>
              <a:t>24</a:t>
            </a:fld>
            <a:endParaRPr lang="en-US"/>
          </a:p>
        </p:txBody>
      </p:sp>
    </p:spTree>
    <p:extLst>
      <p:ext uri="{BB962C8B-B14F-4D97-AF65-F5344CB8AC3E}">
        <p14:creationId xmlns:p14="http://schemas.microsoft.com/office/powerpoint/2010/main" val="2501235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/article/for-two-hours-a-large-chunk-of-european-mobile-traffic-was-rerouted-through-china/</a:t>
            </a:r>
          </a:p>
        </p:txBody>
      </p:sp>
      <p:sp>
        <p:nvSpPr>
          <p:cNvPr id="4" name="Slide Number Placeholder 3"/>
          <p:cNvSpPr>
            <a:spLocks noGrp="1"/>
          </p:cNvSpPr>
          <p:nvPr>
            <p:ph type="sldNum" sz="quarter" idx="5"/>
          </p:nvPr>
        </p:nvSpPr>
        <p:spPr/>
        <p:txBody>
          <a:bodyPr/>
          <a:lstStyle/>
          <a:p>
            <a:fld id="{6D9D9810-7F47-884E-9EC3-518F38176584}" type="slidenum">
              <a:rPr lang="en-US" smtClean="0"/>
              <a:t>26</a:t>
            </a:fld>
            <a:endParaRPr lang="en-US"/>
          </a:p>
        </p:txBody>
      </p:sp>
    </p:spTree>
    <p:extLst>
      <p:ext uri="{BB962C8B-B14F-4D97-AF65-F5344CB8AC3E}">
        <p14:creationId xmlns:p14="http://schemas.microsoft.com/office/powerpoint/2010/main" val="1201848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(4/14/17 13:50) -----</a:t>
            </a:r>
          </a:p>
          <a:p>
            <a:r>
              <a:rPr lang="en-US"/>
              <a:t>Need a version of this plot by category.</a:t>
            </a:r>
          </a:p>
        </p:txBody>
      </p:sp>
    </p:spTree>
    <p:extLst>
      <p:ext uri="{BB962C8B-B14F-4D97-AF65-F5344CB8AC3E}">
        <p14:creationId xmlns:p14="http://schemas.microsoft.com/office/powerpoint/2010/main" val="2886519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DAC7D32-E83F-284B-AC5C-8350A32118CE}" type="slidenum">
              <a:rPr lang="en-US" smtClean="0"/>
              <a:pPr>
                <a:defRPr/>
              </a:pPr>
              <a:t>34</a:t>
            </a:fld>
            <a:endParaRPr lang="en-US"/>
          </a:p>
        </p:txBody>
      </p:sp>
      <p:sp>
        <p:nvSpPr>
          <p:cNvPr id="30722" name="Rectangle 2"/>
          <p:cNvSpPr>
            <a:spLocks noGrp="1" noRot="1" noChangeAspect="1" noChangeArrowheads="1" noTextEdit="1"/>
          </p:cNvSpPr>
          <p:nvPr>
            <p:ph type="sldImg"/>
          </p:nvPr>
        </p:nvSpPr>
        <p:spPr>
          <a:xfrm>
            <a:off x="395288" y="692150"/>
            <a:ext cx="6070600" cy="3416300"/>
          </a:xfrm>
          <a:ln/>
          <a:extLst>
            <a:ext uri="{FAA26D3D-D897-4be2-8F04-BA451C77F1D7}">
              <ma14:placeholderFlag xmlns="" xmlns:ma14="http://schemas.microsoft.com/office/mac/drawingml/2011/main" val="1"/>
            </a:ext>
          </a:extLst>
        </p:spPr>
      </p:sp>
      <p:sp>
        <p:nvSpPr>
          <p:cNvPr id="30723" name="Rectangle 3"/>
          <p:cNvSpPr>
            <a:spLocks noGrp="1" noChangeArrowheads="1"/>
          </p:cNvSpPr>
          <p:nvPr>
            <p:ph type="body" idx="1"/>
          </p:nvPr>
        </p:nvSpPr>
        <p:spPr>
          <a:xfrm>
            <a:off x="914400" y="4343400"/>
            <a:ext cx="5029200" cy="4113213"/>
          </a:xfrm>
        </p:spPr>
        <p:txBody>
          <a:bodyPr/>
          <a:lstStyle/>
          <a:p>
            <a:pPr>
              <a:defRPr/>
            </a:pPr>
            <a:endParaRPr lang="zh-CN" altLang="en-US"/>
          </a:p>
        </p:txBody>
      </p:sp>
    </p:spTree>
    <p:extLst>
      <p:ext uri="{BB962C8B-B14F-4D97-AF65-F5344CB8AC3E}">
        <p14:creationId xmlns:p14="http://schemas.microsoft.com/office/powerpoint/2010/main" val="4193118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ideo" Target="https://www.youtube.com/embed/IzLPKuAOe50?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cs.princeton.edu/"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www.cc.gatech.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2: Protocol Censorship</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4DEC-A193-714A-88B6-49971078EFFB}"/>
              </a:ext>
            </a:extLst>
          </p:cNvPr>
          <p:cNvSpPr>
            <a:spLocks noGrp="1"/>
          </p:cNvSpPr>
          <p:nvPr>
            <p:ph type="title"/>
          </p:nvPr>
        </p:nvSpPr>
        <p:spPr/>
        <p:txBody>
          <a:bodyPr/>
          <a:lstStyle/>
          <a:p>
            <a:r>
              <a:rPr lang="en-US" dirty="0"/>
              <a:t>DNS: Mapping Names to Addresses</a:t>
            </a:r>
          </a:p>
        </p:txBody>
      </p:sp>
      <p:pic>
        <p:nvPicPr>
          <p:cNvPr id="4" name="Picture 3">
            <a:extLst>
              <a:ext uri="{FF2B5EF4-FFF2-40B4-BE49-F238E27FC236}">
                <a16:creationId xmlns:a16="http://schemas.microsoft.com/office/drawing/2014/main" id="{0DC0D05A-34F0-9949-B72A-908A01086A15}"/>
              </a:ext>
            </a:extLst>
          </p:cNvPr>
          <p:cNvPicPr>
            <a:picLocks noChangeAspect="1"/>
          </p:cNvPicPr>
          <p:nvPr/>
        </p:nvPicPr>
        <p:blipFill>
          <a:blip r:embed="rId2"/>
          <a:stretch>
            <a:fillRect/>
          </a:stretch>
        </p:blipFill>
        <p:spPr>
          <a:xfrm>
            <a:off x="1371600" y="1690688"/>
            <a:ext cx="9078546" cy="4462336"/>
          </a:xfrm>
          <a:prstGeom prst="rect">
            <a:avLst/>
          </a:prstGeom>
        </p:spPr>
      </p:pic>
    </p:spTree>
    <p:extLst>
      <p:ext uri="{BB962C8B-B14F-4D97-AF65-F5344CB8AC3E}">
        <p14:creationId xmlns:p14="http://schemas.microsoft.com/office/powerpoint/2010/main" val="3202897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DF0B65-8E93-874D-8295-DD943653E05E}"/>
              </a:ext>
            </a:extLst>
          </p:cNvPr>
          <p:cNvSpPr>
            <a:spLocks noGrp="1" noChangeArrowheads="1"/>
          </p:cNvSpPr>
          <p:nvPr>
            <p:ph type="title"/>
          </p:nvPr>
        </p:nvSpPr>
        <p:spPr/>
        <p:txBody>
          <a:bodyPr/>
          <a:lstStyle/>
          <a:p>
            <a:pPr eaLnBrk="1" hangingPunct="1"/>
            <a:r>
              <a:rPr lang="en-US" altLang="en-US">
                <a:latin typeface="Calibri" panose="020F0502020204030204" pitchFamily="34" charset="0"/>
              </a:rPr>
              <a:t>Using DNS</a:t>
            </a:r>
          </a:p>
        </p:txBody>
      </p:sp>
      <p:sp>
        <p:nvSpPr>
          <p:cNvPr id="1183747" name="Rectangle 3">
            <a:extLst>
              <a:ext uri="{FF2B5EF4-FFF2-40B4-BE49-F238E27FC236}">
                <a16:creationId xmlns:a16="http://schemas.microsoft.com/office/drawing/2014/main" id="{E13CC62C-E2CD-3E44-A5E5-FE23D2611D86}"/>
              </a:ext>
            </a:extLst>
          </p:cNvPr>
          <p:cNvSpPr>
            <a:spLocks noGrp="1" noChangeArrowheads="1"/>
          </p:cNvSpPr>
          <p:nvPr>
            <p:ph type="body" idx="1"/>
          </p:nvPr>
        </p:nvSpPr>
        <p:spPr>
          <a:xfrm>
            <a:off x="1981200" y="1455087"/>
            <a:ext cx="8534400" cy="4968903"/>
          </a:xfrm>
        </p:spPr>
        <p:txBody>
          <a:bodyPr/>
          <a:lstStyle/>
          <a:p>
            <a:pPr eaLnBrk="1" hangingPunct="1"/>
            <a:r>
              <a:rPr lang="en-US" altLang="en-US" dirty="0">
                <a:latin typeface="Calibri" panose="020F0502020204030204" pitchFamily="34" charset="0"/>
              </a:rPr>
              <a:t>Local DNS server (</a:t>
            </a:r>
            <a:r>
              <a:rPr lang="ja-JP" altLang="en-US">
                <a:latin typeface="Calibri" panose="020F0502020204030204" pitchFamily="34" charset="0"/>
              </a:rPr>
              <a:t>“</a:t>
            </a:r>
            <a:r>
              <a:rPr lang="en-US" altLang="ja-JP" dirty="0">
                <a:latin typeface="Calibri" panose="020F0502020204030204" pitchFamily="34" charset="0"/>
              </a:rPr>
              <a:t>default name server</a:t>
            </a:r>
            <a:r>
              <a:rPr lang="ja-JP" altLang="en-US">
                <a:latin typeface="Calibri" panose="020F0502020204030204" pitchFamily="34" charset="0"/>
              </a:rPr>
              <a:t>”</a:t>
            </a:r>
            <a:r>
              <a:rPr lang="en-US" altLang="ja-JP" dirty="0">
                <a:latin typeface="Calibri" panose="020F0502020204030204" pitchFamily="34" charset="0"/>
              </a:rPr>
              <a:t>)</a:t>
            </a:r>
          </a:p>
          <a:p>
            <a:pPr lvl="1" eaLnBrk="1" hangingPunct="1"/>
            <a:r>
              <a:rPr lang="en-US" altLang="en-US" dirty="0">
                <a:latin typeface="Calibri" panose="020F0502020204030204" pitchFamily="34" charset="0"/>
              </a:rPr>
              <a:t>Usually near the end hosts who use it</a:t>
            </a:r>
          </a:p>
          <a:p>
            <a:pPr lvl="1">
              <a:spcAft>
                <a:spcPts val="600"/>
              </a:spcAft>
            </a:pPr>
            <a:r>
              <a:rPr lang="en-US" altLang="en-US" dirty="0">
                <a:latin typeface="Calibri" panose="020F0502020204030204" pitchFamily="34" charset="0"/>
              </a:rPr>
              <a:t>Local hosts configured with local server (e.g., /</a:t>
            </a:r>
            <a:r>
              <a:rPr lang="en-US" altLang="en-US" dirty="0" err="1">
                <a:latin typeface="Calibri" panose="020F0502020204030204" pitchFamily="34" charset="0"/>
              </a:rPr>
              <a:t>etc</a:t>
            </a:r>
            <a:r>
              <a:rPr lang="en-US" altLang="en-US" dirty="0">
                <a:latin typeface="Calibri" panose="020F0502020204030204" pitchFamily="34" charset="0"/>
              </a:rPr>
              <a:t>/</a:t>
            </a:r>
            <a:r>
              <a:rPr lang="en-US" altLang="en-US" dirty="0" err="1">
                <a:latin typeface="Calibri" panose="020F0502020204030204" pitchFamily="34" charset="0"/>
              </a:rPr>
              <a:t>resolv.conf</a:t>
            </a:r>
            <a:r>
              <a:rPr lang="en-US" altLang="en-US" dirty="0">
                <a:latin typeface="Calibri" panose="020F0502020204030204" pitchFamily="34" charset="0"/>
              </a:rPr>
              <a:t>) or learn the server via DHCP</a:t>
            </a:r>
          </a:p>
          <a:p>
            <a:pPr eaLnBrk="1" hangingPunct="1"/>
            <a:r>
              <a:rPr lang="en-US" altLang="en-US" dirty="0">
                <a:latin typeface="Calibri" panose="020F0502020204030204" pitchFamily="34" charset="0"/>
              </a:rPr>
              <a:t>Client application</a:t>
            </a:r>
          </a:p>
          <a:p>
            <a:pPr lvl="1" eaLnBrk="1" hangingPunct="1"/>
            <a:r>
              <a:rPr lang="en-US" altLang="en-US" dirty="0">
                <a:latin typeface="Calibri" panose="020F0502020204030204" pitchFamily="34" charset="0"/>
              </a:rPr>
              <a:t>Extract server name (e.g., from the URL)</a:t>
            </a:r>
          </a:p>
          <a:p>
            <a:pPr lvl="1">
              <a:spcAft>
                <a:spcPts val="600"/>
              </a:spcAft>
            </a:pPr>
            <a:r>
              <a:rPr lang="en-US" altLang="en-US" dirty="0">
                <a:latin typeface="Calibri" panose="020F0502020204030204" pitchFamily="34" charset="0"/>
              </a:rPr>
              <a:t>Do </a:t>
            </a:r>
            <a:r>
              <a:rPr lang="en-US" altLang="en-US" i="1" dirty="0" err="1">
                <a:latin typeface="Calibri" panose="020F0502020204030204" pitchFamily="34" charset="0"/>
              </a:rPr>
              <a:t>gethostbyname</a:t>
            </a:r>
            <a:r>
              <a:rPr lang="en-US" altLang="en-US" i="1" dirty="0">
                <a:latin typeface="Calibri" panose="020F0502020204030204" pitchFamily="34" charset="0"/>
              </a:rPr>
              <a:t>()</a:t>
            </a:r>
            <a:r>
              <a:rPr lang="en-US" altLang="en-US" dirty="0">
                <a:latin typeface="Calibri" panose="020F0502020204030204" pitchFamily="34" charset="0"/>
              </a:rPr>
              <a:t> or </a:t>
            </a:r>
            <a:r>
              <a:rPr lang="en-US" altLang="en-US" i="1" dirty="0" err="1">
                <a:latin typeface="Calibri" panose="020F0502020204030204" pitchFamily="34" charset="0"/>
              </a:rPr>
              <a:t>getaddrinfo</a:t>
            </a:r>
            <a:r>
              <a:rPr lang="en-US" altLang="en-US" i="1" dirty="0">
                <a:latin typeface="Calibri" panose="020F0502020204030204" pitchFamily="34" charset="0"/>
              </a:rPr>
              <a:t>() </a:t>
            </a:r>
            <a:r>
              <a:rPr lang="en-US" altLang="en-US" dirty="0">
                <a:latin typeface="Calibri" panose="020F0502020204030204" pitchFamily="34" charset="0"/>
              </a:rPr>
              <a:t>to get address</a:t>
            </a:r>
          </a:p>
          <a:p>
            <a:pPr eaLnBrk="1" hangingPunct="1"/>
            <a:r>
              <a:rPr lang="en-US" altLang="en-US" dirty="0">
                <a:latin typeface="Calibri" panose="020F0502020204030204" pitchFamily="34" charset="0"/>
              </a:rPr>
              <a:t>Server application</a:t>
            </a:r>
          </a:p>
          <a:p>
            <a:pPr lvl="1" eaLnBrk="1" hangingPunct="1"/>
            <a:r>
              <a:rPr lang="en-US" altLang="en-US" dirty="0">
                <a:latin typeface="Calibri" panose="020F0502020204030204" pitchFamily="34" charset="0"/>
              </a:rPr>
              <a:t>Extract client IP address from socket</a:t>
            </a:r>
          </a:p>
          <a:p>
            <a:pPr lvl="1" eaLnBrk="1" hangingPunct="1"/>
            <a:r>
              <a:rPr lang="en-US" altLang="en-US" dirty="0">
                <a:latin typeface="Calibri" panose="020F0502020204030204" pitchFamily="34" charset="0"/>
              </a:rPr>
              <a:t>Optional </a:t>
            </a:r>
            <a:r>
              <a:rPr lang="en-US" altLang="en-US" i="1" dirty="0" err="1">
                <a:latin typeface="Calibri" panose="020F0502020204030204" pitchFamily="34" charset="0"/>
              </a:rPr>
              <a:t>gethostbyaddr</a:t>
            </a:r>
            <a:r>
              <a:rPr lang="en-US" altLang="en-US" i="1" dirty="0">
                <a:latin typeface="Calibri" panose="020F0502020204030204" pitchFamily="34" charset="0"/>
              </a:rPr>
              <a:t>()</a:t>
            </a:r>
            <a:r>
              <a:rPr lang="en-US" altLang="en-US" dirty="0">
                <a:latin typeface="Calibri" panose="020F0502020204030204" pitchFamily="34" charset="0"/>
              </a:rPr>
              <a:t> to translate into name</a:t>
            </a:r>
          </a:p>
        </p:txBody>
      </p:sp>
      <p:sp>
        <p:nvSpPr>
          <p:cNvPr id="59395" name="Slide Number Placeholder 3">
            <a:extLst>
              <a:ext uri="{FF2B5EF4-FFF2-40B4-BE49-F238E27FC236}">
                <a16:creationId xmlns:a16="http://schemas.microsoft.com/office/drawing/2014/main" id="{C73E5A38-F92C-AC40-AF58-DB8A2A99E1FD}"/>
              </a:ext>
            </a:extLst>
          </p:cNvPr>
          <p:cNvSpPr txBox="1">
            <a:spLocks/>
          </p:cNvSpPr>
          <p:nvPr/>
        </p:nvSpPr>
        <p:spPr bwMode="auto">
          <a:xfrm>
            <a:off x="8077200" y="6356351"/>
            <a:ext cx="21336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fld id="{AEB602B3-C732-2345-9AD6-A32DA39A1FDE}" type="slidenum">
              <a:rPr lang="en-US" altLang="en-US" sz="1200" b="1">
                <a:solidFill>
                  <a:srgbClr val="898989"/>
                </a:solidFill>
                <a:latin typeface="Courier New" panose="02070309020205020404" pitchFamily="49" charset="0"/>
              </a:rPr>
              <a:pPr algn="r" eaLnBrk="1" hangingPunct="1">
                <a:spcBef>
                  <a:spcPct val="0"/>
                </a:spcBef>
                <a:buFontTx/>
                <a:buNone/>
              </a:pPr>
              <a:t>11</a:t>
            </a:fld>
            <a:endParaRPr lang="en-US" altLang="en-US" sz="1200" b="1">
              <a:solidFill>
                <a:srgbClr val="898989"/>
              </a:solidFill>
              <a:latin typeface="Courier New" panose="02070309020205020404" pitchFamily="49" charset="0"/>
            </a:endParaRPr>
          </a:p>
        </p:txBody>
      </p:sp>
    </p:spTree>
    <p:extLst>
      <p:ext uri="{BB962C8B-B14F-4D97-AF65-F5344CB8AC3E}">
        <p14:creationId xmlns:p14="http://schemas.microsoft.com/office/powerpoint/2010/main" val="38714669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3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3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37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37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837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8374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837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37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837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4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FC28-2245-5849-A0BE-6FF166EB8D38}"/>
              </a:ext>
            </a:extLst>
          </p:cNvPr>
          <p:cNvSpPr>
            <a:spLocks noGrp="1"/>
          </p:cNvSpPr>
          <p:nvPr>
            <p:ph type="title"/>
          </p:nvPr>
        </p:nvSpPr>
        <p:spPr>
          <a:xfrm>
            <a:off x="932793" y="2103437"/>
            <a:ext cx="10515600" cy="1325563"/>
          </a:xfrm>
        </p:spPr>
        <p:txBody>
          <a:bodyPr/>
          <a:lstStyle/>
          <a:p>
            <a:pPr algn="ctr"/>
            <a:r>
              <a:rPr lang="en-US" dirty="0"/>
              <a:t>Manipulation and Interference</a:t>
            </a:r>
          </a:p>
        </p:txBody>
      </p:sp>
    </p:spTree>
    <p:extLst>
      <p:ext uri="{BB962C8B-B14F-4D97-AF65-F5344CB8AC3E}">
        <p14:creationId xmlns:p14="http://schemas.microsoft.com/office/powerpoint/2010/main" val="1779795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5A2C-52B2-F542-B12A-233C5A4D288C}"/>
              </a:ext>
            </a:extLst>
          </p:cNvPr>
          <p:cNvSpPr>
            <a:spLocks noGrp="1"/>
          </p:cNvSpPr>
          <p:nvPr>
            <p:ph type="title"/>
          </p:nvPr>
        </p:nvSpPr>
        <p:spPr/>
        <p:txBody>
          <a:bodyPr/>
          <a:lstStyle/>
          <a:p>
            <a:r>
              <a:rPr lang="en-US" dirty="0"/>
              <a:t>Protocol Interference: TCP/IP Firewalls</a:t>
            </a:r>
          </a:p>
        </p:txBody>
      </p:sp>
      <p:sp>
        <p:nvSpPr>
          <p:cNvPr id="3" name="Content Placeholder 2">
            <a:extLst>
              <a:ext uri="{FF2B5EF4-FFF2-40B4-BE49-F238E27FC236}">
                <a16:creationId xmlns:a16="http://schemas.microsoft.com/office/drawing/2014/main" id="{2E8D212D-C561-1A41-84D8-DA7A4676854B}"/>
              </a:ext>
            </a:extLst>
          </p:cNvPr>
          <p:cNvSpPr>
            <a:spLocks noGrp="1"/>
          </p:cNvSpPr>
          <p:nvPr>
            <p:ph idx="1"/>
          </p:nvPr>
        </p:nvSpPr>
        <p:spPr/>
        <p:txBody>
          <a:bodyPr>
            <a:normAutofit lnSpcReduction="10000"/>
          </a:bodyPr>
          <a:lstStyle/>
          <a:p>
            <a:r>
              <a:rPr lang="en-US" dirty="0"/>
              <a:t>Need a topological “chokepoint”</a:t>
            </a:r>
          </a:p>
          <a:p>
            <a:pPr lvl="1"/>
            <a:r>
              <a:rPr lang="en-US" dirty="0"/>
              <a:t>If the network is a graph, the firewall is a cut in the graph that partitions the graph into two or more disjoint components</a:t>
            </a:r>
          </a:p>
          <a:p>
            <a:pPr lvl="1"/>
            <a:endParaRPr lang="en-US" dirty="0"/>
          </a:p>
          <a:p>
            <a:r>
              <a:rPr lang="en-US" dirty="0"/>
              <a:t>Often used to protect devices where there is an easy way to separate “good” from “bad” devices.</a:t>
            </a:r>
          </a:p>
          <a:p>
            <a:endParaRPr lang="en-US" dirty="0"/>
          </a:p>
          <a:p>
            <a:r>
              <a:rPr lang="en-US" dirty="0"/>
              <a:t>Common firewall software</a:t>
            </a:r>
          </a:p>
          <a:p>
            <a:pPr lvl="1"/>
            <a:r>
              <a:rPr lang="en-US" dirty="0"/>
              <a:t>Snort</a:t>
            </a:r>
          </a:p>
          <a:p>
            <a:pPr lvl="1"/>
            <a:r>
              <a:rPr lang="en-US" dirty="0"/>
              <a:t>Iptables</a:t>
            </a:r>
          </a:p>
          <a:p>
            <a:pPr lvl="1"/>
            <a:r>
              <a:rPr lang="en-US" dirty="0"/>
              <a:t>Commercial Software: Blue Coat</a:t>
            </a:r>
          </a:p>
        </p:txBody>
      </p:sp>
    </p:spTree>
    <p:extLst>
      <p:ext uri="{BB962C8B-B14F-4D97-AF65-F5344CB8AC3E}">
        <p14:creationId xmlns:p14="http://schemas.microsoft.com/office/powerpoint/2010/main" val="297757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C83E-331A-F44A-8176-B06951A2B06B}"/>
              </a:ext>
            </a:extLst>
          </p:cNvPr>
          <p:cNvSpPr>
            <a:spLocks noGrp="1"/>
          </p:cNvSpPr>
          <p:nvPr>
            <p:ph type="title"/>
          </p:nvPr>
        </p:nvSpPr>
        <p:spPr/>
        <p:txBody>
          <a:bodyPr/>
          <a:lstStyle/>
          <a:p>
            <a:r>
              <a:rPr lang="en-US" dirty="0"/>
              <a:t>Detection of Censored Content</a:t>
            </a:r>
          </a:p>
        </p:txBody>
      </p:sp>
      <p:sp>
        <p:nvSpPr>
          <p:cNvPr id="3" name="Content Placeholder 2">
            <a:extLst>
              <a:ext uri="{FF2B5EF4-FFF2-40B4-BE49-F238E27FC236}">
                <a16:creationId xmlns:a16="http://schemas.microsoft.com/office/drawing/2014/main" id="{7A9D3726-8BAD-1F4D-B604-6C2FA5DBBF00}"/>
              </a:ext>
            </a:extLst>
          </p:cNvPr>
          <p:cNvSpPr>
            <a:spLocks noGrp="1"/>
          </p:cNvSpPr>
          <p:nvPr>
            <p:ph idx="1"/>
          </p:nvPr>
        </p:nvSpPr>
        <p:spPr/>
        <p:txBody>
          <a:bodyPr>
            <a:normAutofit fontScale="92500"/>
          </a:bodyPr>
          <a:lstStyle/>
          <a:p>
            <a:r>
              <a:rPr lang="en-US" dirty="0"/>
              <a:t>IP-based: Filter based on destination IP address</a:t>
            </a:r>
          </a:p>
          <a:p>
            <a:pPr lvl="1"/>
            <a:r>
              <a:rPr lang="en-US" dirty="0"/>
              <a:t>Note: May be challenging in some circumstances, such as cloud-hosted services</a:t>
            </a:r>
          </a:p>
          <a:p>
            <a:endParaRPr lang="en-US" dirty="0"/>
          </a:p>
          <a:p>
            <a:r>
              <a:rPr lang="en-US" dirty="0"/>
              <a:t>DNS-based: Filter based on domain name</a:t>
            </a:r>
          </a:p>
          <a:p>
            <a:pPr lvl="1"/>
            <a:r>
              <a:rPr lang="en-US" dirty="0"/>
              <a:t>Note: May become more complicated as DNS traffic becomes encrypted</a:t>
            </a:r>
          </a:p>
          <a:p>
            <a:endParaRPr lang="en-US" dirty="0"/>
          </a:p>
          <a:p>
            <a:r>
              <a:rPr lang="en-US" dirty="0"/>
              <a:t>Deep Packet Inspection (DPI)-based: Perform more sophisticated attempts to filter based on contents of packet</a:t>
            </a:r>
          </a:p>
          <a:p>
            <a:pPr lvl="1"/>
            <a:r>
              <a:rPr lang="en-US" dirty="0"/>
              <a:t>Web fingerprinting</a:t>
            </a:r>
          </a:p>
          <a:p>
            <a:pPr lvl="1"/>
            <a:r>
              <a:rPr lang="en-US" dirty="0"/>
              <a:t>…</a:t>
            </a:r>
          </a:p>
        </p:txBody>
      </p:sp>
    </p:spTree>
    <p:extLst>
      <p:ext uri="{BB962C8B-B14F-4D97-AF65-F5344CB8AC3E}">
        <p14:creationId xmlns:p14="http://schemas.microsoft.com/office/powerpoint/2010/main" val="2547691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EE6C4-69A8-5040-82F0-7C3607813B1B}"/>
              </a:ext>
            </a:extLst>
          </p:cNvPr>
          <p:cNvSpPr>
            <a:spLocks noGrp="1"/>
          </p:cNvSpPr>
          <p:nvPr>
            <p:ph type="title"/>
          </p:nvPr>
        </p:nvSpPr>
        <p:spPr/>
        <p:txBody>
          <a:bodyPr/>
          <a:lstStyle/>
          <a:p>
            <a:r>
              <a:rPr lang="en-US" dirty="0"/>
              <a:t>TCP RST </a:t>
            </a:r>
            <a:r>
              <a:rPr lang="en-US" dirty="0" err="1"/>
              <a:t>Inection</a:t>
            </a:r>
            <a:endParaRPr lang="en-US" dirty="0"/>
          </a:p>
        </p:txBody>
      </p:sp>
      <p:sp>
        <p:nvSpPr>
          <p:cNvPr id="3" name="Content Placeholder 2">
            <a:extLst>
              <a:ext uri="{FF2B5EF4-FFF2-40B4-BE49-F238E27FC236}">
                <a16:creationId xmlns:a16="http://schemas.microsoft.com/office/drawing/2014/main" id="{59246A3F-B5B6-D14A-9FEE-2DD839237613}"/>
              </a:ext>
            </a:extLst>
          </p:cNvPr>
          <p:cNvSpPr>
            <a:spLocks noGrp="1"/>
          </p:cNvSpPr>
          <p:nvPr>
            <p:ph idx="1"/>
          </p:nvPr>
        </p:nvSpPr>
        <p:spPr/>
        <p:txBody>
          <a:bodyPr/>
          <a:lstStyle/>
          <a:p>
            <a:r>
              <a:rPr lang="en-US" dirty="0"/>
              <a:t>On-path firewall system can detect content that should be censored and inject traffic that resets the TCP connection.</a:t>
            </a:r>
          </a:p>
          <a:p>
            <a:endParaRPr lang="en-US" dirty="0"/>
          </a:p>
          <a:p>
            <a:r>
              <a:rPr lang="en-US" dirty="0"/>
              <a:t>Causes client to abort the connection or report some kind of generic error.</a:t>
            </a:r>
          </a:p>
        </p:txBody>
      </p:sp>
    </p:spTree>
    <p:extLst>
      <p:ext uri="{BB962C8B-B14F-4D97-AF65-F5344CB8AC3E}">
        <p14:creationId xmlns:p14="http://schemas.microsoft.com/office/powerpoint/2010/main" val="331391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4435-92FA-F645-BCA0-411E7A28D45C}"/>
              </a:ext>
            </a:extLst>
          </p:cNvPr>
          <p:cNvSpPr>
            <a:spLocks noGrp="1"/>
          </p:cNvSpPr>
          <p:nvPr>
            <p:ph type="title"/>
          </p:nvPr>
        </p:nvSpPr>
        <p:spPr/>
        <p:txBody>
          <a:bodyPr/>
          <a:lstStyle/>
          <a:p>
            <a:r>
              <a:rPr lang="en-US" dirty="0"/>
              <a:t>TCP Packet Injection</a:t>
            </a:r>
          </a:p>
        </p:txBody>
      </p:sp>
      <p:sp>
        <p:nvSpPr>
          <p:cNvPr id="3" name="Content Placeholder 2">
            <a:extLst>
              <a:ext uri="{FF2B5EF4-FFF2-40B4-BE49-F238E27FC236}">
                <a16:creationId xmlns:a16="http://schemas.microsoft.com/office/drawing/2014/main" id="{0220CB42-076D-8B40-B5B2-887E0DF8EF42}"/>
              </a:ext>
            </a:extLst>
          </p:cNvPr>
          <p:cNvSpPr>
            <a:spLocks noGrp="1"/>
          </p:cNvSpPr>
          <p:nvPr>
            <p:ph idx="1"/>
          </p:nvPr>
        </p:nvSpPr>
        <p:spPr/>
        <p:txBody>
          <a:bodyPr/>
          <a:lstStyle/>
          <a:p>
            <a:r>
              <a:rPr lang="en-US" dirty="0"/>
              <a:t>If an end-host receives two packets with the same sequence number, the operating system will discard the second packet.</a:t>
            </a:r>
          </a:p>
          <a:p>
            <a:endParaRPr lang="en-US" dirty="0"/>
          </a:p>
          <a:p>
            <a:r>
              <a:rPr lang="en-US" dirty="0"/>
              <a:t>Traffic can thus be suppressed by injecting a packet “ahead” of the valid response.</a:t>
            </a:r>
          </a:p>
        </p:txBody>
      </p:sp>
    </p:spTree>
    <p:extLst>
      <p:ext uri="{BB962C8B-B14F-4D97-AF65-F5344CB8AC3E}">
        <p14:creationId xmlns:p14="http://schemas.microsoft.com/office/powerpoint/2010/main" val="3024694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1B40-B921-9843-A205-3A5556C616DD}"/>
              </a:ext>
            </a:extLst>
          </p:cNvPr>
          <p:cNvSpPr>
            <a:spLocks noGrp="1"/>
          </p:cNvSpPr>
          <p:nvPr>
            <p:ph type="title"/>
          </p:nvPr>
        </p:nvSpPr>
        <p:spPr/>
        <p:txBody>
          <a:bodyPr/>
          <a:lstStyle/>
          <a:p>
            <a:r>
              <a:rPr lang="en-US" dirty="0"/>
              <a:t>Border Gateway Protocol</a:t>
            </a:r>
          </a:p>
        </p:txBody>
      </p:sp>
      <p:sp>
        <p:nvSpPr>
          <p:cNvPr id="3" name="Content Placeholder 2">
            <a:extLst>
              <a:ext uri="{FF2B5EF4-FFF2-40B4-BE49-F238E27FC236}">
                <a16:creationId xmlns:a16="http://schemas.microsoft.com/office/drawing/2014/main" id="{6B3943CA-92BA-184D-B7C8-2EBAC8195E83}"/>
              </a:ext>
            </a:extLst>
          </p:cNvPr>
          <p:cNvSpPr>
            <a:spLocks noGrp="1"/>
          </p:cNvSpPr>
          <p:nvPr>
            <p:ph idx="1"/>
          </p:nvPr>
        </p:nvSpPr>
        <p:spPr/>
        <p:txBody>
          <a:bodyPr/>
          <a:lstStyle/>
          <a:p>
            <a:r>
              <a:rPr lang="en-US" dirty="0"/>
              <a:t>Internet’s interdomain routing protocol, BGP, essentially has no security — will believe any routes advertised by neighboring router.</a:t>
            </a:r>
          </a:p>
          <a:p>
            <a:endParaRPr lang="en-US" dirty="0"/>
          </a:p>
          <a:p>
            <a:r>
              <a:rPr lang="en-US" dirty="0"/>
              <a:t>Different ways to interfere with Internet routing:</a:t>
            </a:r>
          </a:p>
          <a:p>
            <a:pPr lvl="1"/>
            <a:r>
              <a:rPr lang="en-US" dirty="0"/>
              <a:t>Cut-off (Egypt case)</a:t>
            </a:r>
          </a:p>
          <a:p>
            <a:pPr lvl="1"/>
            <a:r>
              <a:rPr lang="en-US" dirty="0"/>
              <a:t>BGP “route hijacking”</a:t>
            </a:r>
          </a:p>
        </p:txBody>
      </p:sp>
    </p:spTree>
    <p:extLst>
      <p:ext uri="{BB962C8B-B14F-4D97-AF65-F5344CB8AC3E}">
        <p14:creationId xmlns:p14="http://schemas.microsoft.com/office/powerpoint/2010/main" val="2558808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E416F-9293-6E4B-95C4-EA217AAE133E}"/>
              </a:ext>
            </a:extLst>
          </p:cNvPr>
          <p:cNvPicPr>
            <a:picLocks noChangeAspect="1"/>
          </p:cNvPicPr>
          <p:nvPr/>
        </p:nvPicPr>
        <p:blipFill>
          <a:blip r:embed="rId2"/>
          <a:stretch>
            <a:fillRect/>
          </a:stretch>
        </p:blipFill>
        <p:spPr>
          <a:xfrm>
            <a:off x="986728" y="0"/>
            <a:ext cx="10218544" cy="6858000"/>
          </a:xfrm>
          <a:prstGeom prst="rect">
            <a:avLst/>
          </a:prstGeom>
        </p:spPr>
      </p:pic>
    </p:spTree>
    <p:extLst>
      <p:ext uri="{BB962C8B-B14F-4D97-AF65-F5344CB8AC3E}">
        <p14:creationId xmlns:p14="http://schemas.microsoft.com/office/powerpoint/2010/main" val="3167041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a:cs typeface="+mj-cs"/>
              </a:rPr>
              <a:t>China’s Accidental Hijack</a:t>
            </a:r>
          </a:p>
        </p:txBody>
      </p:sp>
      <p:sp>
        <p:nvSpPr>
          <p:cNvPr id="4" name="Slide Number Placeholder 3"/>
          <p:cNvSpPr>
            <a:spLocks noGrp="1"/>
          </p:cNvSpPr>
          <p:nvPr>
            <p:ph type="sldNum" sz="quarter" idx="12"/>
          </p:nvPr>
        </p:nvSpPr>
        <p:spPr/>
        <p:txBody>
          <a:bodyPr/>
          <a:lstStyle/>
          <a:p>
            <a:pPr>
              <a:defRPr/>
            </a:pPr>
            <a:fld id="{E0B4E505-81E3-DA4B-AF6F-5DB0B8EF4C6B}" type="slidenum">
              <a:rPr lang="en-US"/>
              <a:pPr>
                <a:defRPr/>
              </a:pPr>
              <a:t>19</a:t>
            </a:fld>
            <a:endParaRPr lang="en-US"/>
          </a:p>
        </p:txBody>
      </p:sp>
      <p:pic>
        <p:nvPicPr>
          <p:cNvPr id="1843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54201"/>
            <a:ext cx="9144000" cy="314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21918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5C924-E70B-CE43-954F-32F50E2C71C8}"/>
              </a:ext>
            </a:extLst>
          </p:cNvPr>
          <p:cNvSpPr>
            <a:spLocks noGrp="1"/>
          </p:cNvSpPr>
          <p:nvPr>
            <p:ph type="title"/>
          </p:nvPr>
        </p:nvSpPr>
        <p:spPr/>
        <p:txBody>
          <a:bodyPr/>
          <a:lstStyle/>
          <a:p>
            <a:r>
              <a:rPr lang="en-US" dirty="0"/>
              <a:t>Forms of Internet Protocol Interference</a:t>
            </a:r>
          </a:p>
        </p:txBody>
      </p:sp>
      <p:sp>
        <p:nvSpPr>
          <p:cNvPr id="3" name="Content Placeholder 2">
            <a:extLst>
              <a:ext uri="{FF2B5EF4-FFF2-40B4-BE49-F238E27FC236}">
                <a16:creationId xmlns:a16="http://schemas.microsoft.com/office/drawing/2014/main" id="{B8FBF969-1836-084A-9320-B50AB36D2B62}"/>
              </a:ext>
            </a:extLst>
          </p:cNvPr>
          <p:cNvSpPr>
            <a:spLocks noGrp="1"/>
          </p:cNvSpPr>
          <p:nvPr>
            <p:ph idx="1"/>
          </p:nvPr>
        </p:nvSpPr>
        <p:spPr/>
        <p:txBody>
          <a:bodyPr>
            <a:normAutofit lnSpcReduction="10000"/>
          </a:bodyPr>
          <a:lstStyle/>
          <a:p>
            <a:r>
              <a:rPr lang="en-US" dirty="0"/>
              <a:t>Internet Protocol (IP) Blocking</a:t>
            </a:r>
          </a:p>
          <a:p>
            <a:endParaRPr lang="en-US" dirty="0"/>
          </a:p>
          <a:p>
            <a:r>
              <a:rPr lang="en-US" dirty="0"/>
              <a:t>Transmission Control Protocol (TCP) Blocking</a:t>
            </a:r>
          </a:p>
          <a:p>
            <a:endParaRPr lang="en-US" dirty="0"/>
          </a:p>
          <a:p>
            <a:r>
              <a:rPr lang="en-US" dirty="0"/>
              <a:t>Domain Name System (DNS) Blocking and Manipulation</a:t>
            </a:r>
          </a:p>
          <a:p>
            <a:endParaRPr lang="en-US" dirty="0"/>
          </a:p>
          <a:p>
            <a:r>
              <a:rPr lang="en-US" dirty="0"/>
              <a:t>Web (HTTP) Block Pages / Redirection</a:t>
            </a:r>
          </a:p>
          <a:p>
            <a:endParaRPr lang="en-US" dirty="0"/>
          </a:p>
          <a:p>
            <a:r>
              <a:rPr lang="en-US" dirty="0"/>
              <a:t>Border Gateway Protocol (BGP) Hijacking</a:t>
            </a:r>
          </a:p>
        </p:txBody>
      </p:sp>
    </p:spTree>
    <p:extLst>
      <p:ext uri="{BB962C8B-B14F-4D97-AF65-F5344CB8AC3E}">
        <p14:creationId xmlns:p14="http://schemas.microsoft.com/office/powerpoint/2010/main" val="2648893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defRPr/>
            </a:pPr>
            <a:r>
              <a:rPr lang="en-US" dirty="0">
                <a:cs typeface="+mj-cs"/>
              </a:rPr>
              <a:t>China Hijack: Sequence of Events</a:t>
            </a:r>
          </a:p>
        </p:txBody>
      </p:sp>
      <p:sp>
        <p:nvSpPr>
          <p:cNvPr id="5" name="Content Placeholder 4"/>
          <p:cNvSpPr>
            <a:spLocks noGrp="1"/>
          </p:cNvSpPr>
          <p:nvPr>
            <p:ph idx="1"/>
          </p:nvPr>
        </p:nvSpPr>
        <p:spPr>
          <a:xfrm>
            <a:off x="704193" y="1571296"/>
            <a:ext cx="4755110" cy="4525963"/>
          </a:xfrm>
        </p:spPr>
        <p:txBody>
          <a:bodyPr>
            <a:normAutofit lnSpcReduction="10000"/>
          </a:bodyPr>
          <a:lstStyle/>
          <a:p>
            <a:pPr eaLnBrk="1" hangingPunct="1">
              <a:defRPr/>
            </a:pPr>
            <a:r>
              <a:rPr lang="en-US" sz="2400" dirty="0"/>
              <a:t>On April 8, 2010, China advertised about 50,000 blocks of IP addresses from 170 different countries</a:t>
            </a:r>
          </a:p>
          <a:p>
            <a:pPr lvl="1" eaLnBrk="1" hangingPunct="1">
              <a:defRPr/>
            </a:pPr>
            <a:r>
              <a:rPr lang="en-US" sz="2000" dirty="0"/>
              <a:t>60,000 prefixes from the US</a:t>
            </a:r>
          </a:p>
          <a:p>
            <a:pPr lvl="1" eaLnBrk="1" hangingPunct="1">
              <a:defRPr/>
            </a:pPr>
            <a:endParaRPr lang="en-US" sz="2000" dirty="0"/>
          </a:p>
          <a:p>
            <a:pPr eaLnBrk="1" hangingPunct="1">
              <a:defRPr/>
            </a:pPr>
            <a:r>
              <a:rPr lang="en-US" sz="2400" dirty="0"/>
              <a:t>Event lasted for 20 minutes</a:t>
            </a:r>
          </a:p>
          <a:p>
            <a:pPr eaLnBrk="1" hangingPunct="1">
              <a:defRPr/>
            </a:pPr>
            <a:endParaRPr lang="en-US" sz="2400" dirty="0"/>
          </a:p>
          <a:p>
            <a:pPr eaLnBrk="1" hangingPunct="1">
              <a:defRPr/>
            </a:pPr>
            <a:r>
              <a:rPr lang="en-US" sz="2400" dirty="0"/>
              <a:t>Why did most people not notice?</a:t>
            </a:r>
          </a:p>
          <a:p>
            <a:pPr eaLnBrk="1" hangingPunct="1">
              <a:defRPr/>
            </a:pPr>
            <a:endParaRPr lang="en-US" sz="2400" dirty="0"/>
          </a:p>
          <a:p>
            <a:pPr eaLnBrk="1" hangingPunct="1">
              <a:defRPr/>
            </a:pPr>
            <a:r>
              <a:rPr lang="en-US" sz="2400" dirty="0"/>
              <a:t>How might more traffic have been intercepted?</a:t>
            </a:r>
          </a:p>
        </p:txBody>
      </p:sp>
      <p:sp>
        <p:nvSpPr>
          <p:cNvPr id="3" name="Slide Number Placeholder 2"/>
          <p:cNvSpPr>
            <a:spLocks noGrp="1"/>
          </p:cNvSpPr>
          <p:nvPr>
            <p:ph type="sldNum" sz="quarter" idx="12"/>
          </p:nvPr>
        </p:nvSpPr>
        <p:spPr/>
        <p:txBody>
          <a:bodyPr/>
          <a:lstStyle/>
          <a:p>
            <a:pPr>
              <a:defRPr/>
            </a:pPr>
            <a:fld id="{6BB02F54-C660-A04F-BB32-A0E2F29833DB}" type="slidenum">
              <a:rPr lang="en-US"/>
              <a:pPr>
                <a:defRPr/>
              </a:pPr>
              <a:t>20</a:t>
            </a:fld>
            <a:endParaRPr lang="en-US"/>
          </a:p>
        </p:txBody>
      </p:sp>
      <p:sp>
        <p:nvSpPr>
          <p:cNvPr id="19460" name="TextBox 5"/>
          <p:cNvSpPr txBox="1">
            <a:spLocks noChangeArrowheads="1"/>
          </p:cNvSpPr>
          <p:nvPr/>
        </p:nvSpPr>
        <p:spPr bwMode="auto">
          <a:xfrm>
            <a:off x="3276600" y="6505576"/>
            <a:ext cx="58674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http://</a:t>
            </a:r>
            <a:r>
              <a:rPr lang="en-US" sz="1200" dirty="0" err="1"/>
              <a:t>www.renesys.com</a:t>
            </a:r>
            <a:r>
              <a:rPr lang="en-US" sz="1200" dirty="0"/>
              <a:t>/blog/2010/11/chinas-18-minute-mystery.shtml</a:t>
            </a:r>
          </a:p>
        </p:txBody>
      </p:sp>
      <p:pic>
        <p:nvPicPr>
          <p:cNvPr id="1946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72138" y="1447800"/>
            <a:ext cx="4995862" cy="3949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4866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36700" y="368300"/>
            <a:ext cx="9118600" cy="6121400"/>
          </a:xfrm>
          <a:prstGeom prst="rect">
            <a:avLst/>
          </a:prstGeom>
        </p:spPr>
      </p:pic>
    </p:spTree>
    <p:extLst>
      <p:ext uri="{BB962C8B-B14F-4D97-AF65-F5344CB8AC3E}">
        <p14:creationId xmlns:p14="http://schemas.microsoft.com/office/powerpoint/2010/main" val="1502666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cs typeface="+mj-cs"/>
              </a:rPr>
              <a:t>Other “Famous” Hijack Events</a:t>
            </a:r>
          </a:p>
        </p:txBody>
      </p:sp>
      <p:sp>
        <p:nvSpPr>
          <p:cNvPr id="3" name="Content Placeholder 2"/>
          <p:cNvSpPr>
            <a:spLocks noGrp="1"/>
          </p:cNvSpPr>
          <p:nvPr>
            <p:ph idx="1"/>
          </p:nvPr>
        </p:nvSpPr>
        <p:spPr>
          <a:xfrm>
            <a:off x="1981200" y="1295401"/>
            <a:ext cx="8229600" cy="4525963"/>
          </a:xfrm>
        </p:spPr>
        <p:txBody>
          <a:bodyPr/>
          <a:lstStyle/>
          <a:p>
            <a:pPr eaLnBrk="1" hangingPunct="1">
              <a:defRPr/>
            </a:pPr>
            <a:r>
              <a:rPr lang="en-US" dirty="0">
                <a:cs typeface="+mn-cs"/>
              </a:rPr>
              <a:t>February 24, 2008: Pakistan advertises a small part of YouTube’s AS 36561</a:t>
            </a:r>
          </a:p>
          <a:p>
            <a:pPr lvl="1" eaLnBrk="1" hangingPunct="1">
              <a:defRPr/>
            </a:pPr>
            <a:r>
              <a:rPr lang="en-US" dirty="0"/>
              <a:t>Likely as a botched attempt to block YouTube in Pakistan, following a government order</a:t>
            </a:r>
          </a:p>
          <a:p>
            <a:pPr eaLnBrk="1" hangingPunct="1">
              <a:defRPr/>
            </a:pPr>
            <a:endParaRPr lang="en-US" dirty="0">
              <a:cs typeface="+mn-cs"/>
            </a:endParaRPr>
          </a:p>
          <a:p>
            <a:pPr eaLnBrk="1" hangingPunct="1">
              <a:defRPr/>
            </a:pPr>
            <a:r>
              <a:rPr lang="en-US" dirty="0">
                <a:cs typeface="+mn-cs"/>
              </a:rPr>
              <a:t>January 22, 2006: Con Edison (AS 27605) mistakenly advertises lot of networks (Level 3, UUNet, </a:t>
            </a:r>
            <a:r>
              <a:rPr lang="en-US" dirty="0" err="1">
                <a:cs typeface="+mn-cs"/>
              </a:rPr>
              <a:t>Panix</a:t>
            </a:r>
            <a:r>
              <a:rPr lang="en-US" dirty="0">
                <a:cs typeface="+mn-cs"/>
              </a:rPr>
              <a:t> ISP, …)</a:t>
            </a:r>
          </a:p>
          <a:p>
            <a:pPr eaLnBrk="1" hangingPunct="1">
              <a:defRPr/>
            </a:pPr>
            <a:endParaRPr lang="en-US" dirty="0">
              <a:cs typeface="+mn-cs"/>
            </a:endParaRPr>
          </a:p>
          <a:p>
            <a:pPr eaLnBrk="1" hangingPunct="1">
              <a:defRPr/>
            </a:pPr>
            <a:r>
              <a:rPr lang="en-US" dirty="0">
                <a:cs typeface="+mn-cs"/>
              </a:rPr>
              <a:t>April 25, 1995: AS 7007 incident</a:t>
            </a:r>
          </a:p>
        </p:txBody>
      </p:sp>
      <p:sp>
        <p:nvSpPr>
          <p:cNvPr id="4" name="Slide Number Placeholder 3"/>
          <p:cNvSpPr>
            <a:spLocks noGrp="1"/>
          </p:cNvSpPr>
          <p:nvPr>
            <p:ph type="sldNum" sz="quarter" idx="12"/>
          </p:nvPr>
        </p:nvSpPr>
        <p:spPr/>
        <p:txBody>
          <a:bodyPr/>
          <a:lstStyle/>
          <a:p>
            <a:pPr>
              <a:defRPr/>
            </a:pPr>
            <a:fld id="{B991B53C-A46A-864A-9BB5-BECAFAAEB184}" type="slidenum">
              <a:rPr lang="en-US"/>
              <a:pPr>
                <a:defRPr/>
              </a:pPr>
              <a:t>22</a:t>
            </a:fld>
            <a:endParaRPr lang="en-US"/>
          </a:p>
        </p:txBody>
      </p:sp>
      <p:sp>
        <p:nvSpPr>
          <p:cNvPr id="20484" name="TextBox 4"/>
          <p:cNvSpPr txBox="1">
            <a:spLocks noChangeArrowheads="1"/>
          </p:cNvSpPr>
          <p:nvPr/>
        </p:nvSpPr>
        <p:spPr bwMode="auto">
          <a:xfrm>
            <a:off x="2057400" y="5983288"/>
            <a:ext cx="76962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t>“Ultimately, though, the problem remains on of transitive trust.  A provider can and should limit the advertisements it will accept from a customer.”</a:t>
            </a:r>
          </a:p>
        </p:txBody>
      </p:sp>
    </p:spTree>
    <p:extLst>
      <p:ext uri="{BB962C8B-B14F-4D97-AF65-F5344CB8AC3E}">
        <p14:creationId xmlns:p14="http://schemas.microsoft.com/office/powerpoint/2010/main" val="1345002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0" y="546101"/>
            <a:ext cx="9144000" cy="5748291"/>
          </a:xfrm>
          <a:prstGeom prst="rect">
            <a:avLst/>
          </a:prstGeom>
        </p:spPr>
      </p:pic>
    </p:spTree>
    <p:extLst>
      <p:ext uri="{BB962C8B-B14F-4D97-AF65-F5344CB8AC3E}">
        <p14:creationId xmlns:p14="http://schemas.microsoft.com/office/powerpoint/2010/main" val="115594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228601"/>
            <a:ext cx="9144000" cy="6379975"/>
          </a:xfrm>
          <a:prstGeom prst="rect">
            <a:avLst/>
          </a:prstGeom>
        </p:spPr>
      </p:pic>
    </p:spTree>
    <p:extLst>
      <p:ext uri="{BB962C8B-B14F-4D97-AF65-F5344CB8AC3E}">
        <p14:creationId xmlns:p14="http://schemas.microsoft.com/office/powerpoint/2010/main" val="409669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YouTube and Pakistan Telecom">
            <a:hlinkClick r:id="" action="ppaction://media"/>
            <a:extLst>
              <a:ext uri="{FF2B5EF4-FFF2-40B4-BE49-F238E27FC236}">
                <a16:creationId xmlns:a16="http://schemas.microsoft.com/office/drawing/2014/main" id="{197C75F1-2391-7E47-B906-043A64AD2506}"/>
              </a:ext>
            </a:extLst>
          </p:cNvPr>
          <p:cNvPicPr>
            <a:picLocks noRot="1" noChangeAspect="1"/>
          </p:cNvPicPr>
          <p:nvPr>
            <a:videoFile r:link="rId1"/>
          </p:nvPr>
        </p:nvPicPr>
        <p:blipFill>
          <a:blip r:embed="rId3"/>
          <a:stretch>
            <a:fillRect/>
          </a:stretch>
        </p:blipFill>
        <p:spPr>
          <a:xfrm>
            <a:off x="1607127" y="165162"/>
            <a:ext cx="8709891" cy="6527675"/>
          </a:xfrm>
          <a:prstGeom prst="rect">
            <a:avLst/>
          </a:prstGeom>
        </p:spPr>
      </p:pic>
    </p:spTree>
    <p:extLst>
      <p:ext uri="{BB962C8B-B14F-4D97-AF65-F5344CB8AC3E}">
        <p14:creationId xmlns:p14="http://schemas.microsoft.com/office/powerpoint/2010/main" val="13033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ED21B18-D3BA-354E-BA6F-2049CA6495C6}"/>
              </a:ext>
            </a:extLst>
          </p:cNvPr>
          <p:cNvGrpSpPr/>
          <p:nvPr/>
        </p:nvGrpSpPr>
        <p:grpSpPr>
          <a:xfrm>
            <a:off x="316523" y="2023656"/>
            <a:ext cx="11875477" cy="2609686"/>
            <a:chOff x="0" y="2367772"/>
            <a:chExt cx="12192000" cy="2522505"/>
          </a:xfrm>
        </p:grpSpPr>
        <p:pic>
          <p:nvPicPr>
            <p:cNvPr id="2" name="Picture 1">
              <a:extLst>
                <a:ext uri="{FF2B5EF4-FFF2-40B4-BE49-F238E27FC236}">
                  <a16:creationId xmlns:a16="http://schemas.microsoft.com/office/drawing/2014/main" id="{58394F01-31A7-E243-B81C-F1B85F2AA81B}"/>
                </a:ext>
              </a:extLst>
            </p:cNvPr>
            <p:cNvPicPr>
              <a:picLocks noChangeAspect="1"/>
            </p:cNvPicPr>
            <p:nvPr/>
          </p:nvPicPr>
          <p:blipFill>
            <a:blip r:embed="rId3"/>
            <a:stretch>
              <a:fillRect/>
            </a:stretch>
          </p:blipFill>
          <p:spPr>
            <a:xfrm>
              <a:off x="0" y="2367772"/>
              <a:ext cx="12192000" cy="2122455"/>
            </a:xfrm>
            <a:prstGeom prst="rect">
              <a:avLst/>
            </a:prstGeom>
          </p:spPr>
        </p:pic>
        <p:pic>
          <p:nvPicPr>
            <p:cNvPr id="3" name="Picture 2">
              <a:extLst>
                <a:ext uri="{FF2B5EF4-FFF2-40B4-BE49-F238E27FC236}">
                  <a16:creationId xmlns:a16="http://schemas.microsoft.com/office/drawing/2014/main" id="{1621AA49-D156-C142-9459-998B6624F419}"/>
                </a:ext>
              </a:extLst>
            </p:cNvPr>
            <p:cNvPicPr>
              <a:picLocks noChangeAspect="1"/>
            </p:cNvPicPr>
            <p:nvPr/>
          </p:nvPicPr>
          <p:blipFill>
            <a:blip r:embed="rId4"/>
            <a:stretch>
              <a:fillRect/>
            </a:stretch>
          </p:blipFill>
          <p:spPr>
            <a:xfrm>
              <a:off x="1552684" y="4090177"/>
              <a:ext cx="7531100" cy="800100"/>
            </a:xfrm>
            <a:prstGeom prst="rect">
              <a:avLst/>
            </a:prstGeom>
          </p:spPr>
        </p:pic>
      </p:grpSp>
      <p:sp>
        <p:nvSpPr>
          <p:cNvPr id="7" name="Title 6">
            <a:extLst>
              <a:ext uri="{FF2B5EF4-FFF2-40B4-BE49-F238E27FC236}">
                <a16:creationId xmlns:a16="http://schemas.microsoft.com/office/drawing/2014/main" id="{EE1E8FD2-28ED-0D42-A1C0-1230ACDBEE7C}"/>
              </a:ext>
            </a:extLst>
          </p:cNvPr>
          <p:cNvSpPr>
            <a:spLocks noGrp="1"/>
          </p:cNvSpPr>
          <p:nvPr>
            <p:ph type="title"/>
          </p:nvPr>
        </p:nvSpPr>
        <p:spPr/>
        <p:txBody>
          <a:bodyPr/>
          <a:lstStyle/>
          <a:p>
            <a:r>
              <a:rPr lang="en-US" dirty="0"/>
              <a:t>BGP Hijacking Continues…</a:t>
            </a:r>
          </a:p>
        </p:txBody>
      </p:sp>
    </p:spTree>
    <p:extLst>
      <p:ext uri="{BB962C8B-B14F-4D97-AF65-F5344CB8AC3E}">
        <p14:creationId xmlns:p14="http://schemas.microsoft.com/office/powerpoint/2010/main" val="226464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14972" y="82053"/>
            <a:ext cx="6562563" cy="5150367"/>
          </a:xfrm>
          <a:prstGeom prst="rect">
            <a:avLst/>
          </a:prstGeom>
        </p:spPr>
      </p:pic>
      <p:pic>
        <p:nvPicPr>
          <p:cNvPr id="5" name="Picture 4"/>
          <p:cNvPicPr>
            <a:picLocks noChangeAspect="1"/>
          </p:cNvPicPr>
          <p:nvPr/>
        </p:nvPicPr>
        <p:blipFill>
          <a:blip r:embed="rId3"/>
          <a:stretch>
            <a:fillRect/>
          </a:stretch>
        </p:blipFill>
        <p:spPr>
          <a:xfrm>
            <a:off x="4092580" y="4512216"/>
            <a:ext cx="6562720" cy="2345784"/>
          </a:xfrm>
          <a:prstGeom prst="rect">
            <a:avLst/>
          </a:prstGeom>
        </p:spPr>
      </p:pic>
    </p:spTree>
    <p:extLst>
      <p:ext uri="{BB962C8B-B14F-4D97-AF65-F5344CB8AC3E}">
        <p14:creationId xmlns:p14="http://schemas.microsoft.com/office/powerpoint/2010/main" val="130011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DNS Manipulation</a:t>
            </a:r>
          </a:p>
        </p:txBody>
      </p:sp>
      <p:sp>
        <p:nvSpPr>
          <p:cNvPr id="3" name="Content Placeholder 2"/>
          <p:cNvSpPr>
            <a:spLocks noGrp="1"/>
          </p:cNvSpPr>
          <p:nvPr>
            <p:ph idx="1"/>
          </p:nvPr>
        </p:nvSpPr>
        <p:spPr>
          <a:xfrm>
            <a:off x="609600" y="1600202"/>
            <a:ext cx="10972800" cy="1786583"/>
          </a:xfrm>
        </p:spPr>
        <p:txBody>
          <a:bodyPr/>
          <a:lstStyle/>
          <a:p>
            <a:r>
              <a:rPr lang="en-US" sz="3200" b="1" dirty="0" err="1">
                <a:solidFill>
                  <a:srgbClr val="FF0000"/>
                </a:solidFill>
              </a:rPr>
              <a:t>Strawman</a:t>
            </a:r>
            <a:r>
              <a:rPr lang="en-US" sz="3200" b="1" dirty="0">
                <a:solidFill>
                  <a:srgbClr val="FF0000"/>
                </a:solidFill>
              </a:rPr>
              <a:t>:</a:t>
            </a:r>
            <a:r>
              <a:rPr lang="en-US" sz="3200" dirty="0"/>
              <a:t> Find instances where the IP address returned does not agree with the “right answer”.</a:t>
            </a:r>
          </a:p>
          <a:p>
            <a:r>
              <a:rPr lang="en-US" sz="3200" b="1" dirty="0">
                <a:solidFill>
                  <a:srgbClr val="FF0000"/>
                </a:solidFill>
              </a:rPr>
              <a:t>Problem: </a:t>
            </a:r>
            <a:r>
              <a:rPr lang="en-US" sz="3200" dirty="0"/>
              <a:t>There is not a single right answer…</a:t>
            </a:r>
            <a:endParaRPr lang="en-US" sz="3200" b="1" dirty="0"/>
          </a:p>
        </p:txBody>
      </p:sp>
      <p:pic>
        <p:nvPicPr>
          <p:cNvPr id="4" name="Picture 3"/>
          <p:cNvPicPr>
            <a:picLocks noChangeAspect="1"/>
          </p:cNvPicPr>
          <p:nvPr/>
        </p:nvPicPr>
        <p:blipFill>
          <a:blip r:embed="rId2"/>
          <a:stretch>
            <a:fillRect/>
          </a:stretch>
        </p:blipFill>
        <p:spPr>
          <a:xfrm>
            <a:off x="1661144" y="3386784"/>
            <a:ext cx="5261949" cy="2668453"/>
          </a:xfrm>
          <a:prstGeom prst="rect">
            <a:avLst/>
          </a:prstGeom>
        </p:spPr>
      </p:pic>
      <p:sp>
        <p:nvSpPr>
          <p:cNvPr id="5" name="TextBox 4"/>
          <p:cNvSpPr txBox="1"/>
          <p:nvPr/>
        </p:nvSpPr>
        <p:spPr>
          <a:xfrm>
            <a:off x="7876699" y="4128833"/>
            <a:ext cx="3869204" cy="1487651"/>
          </a:xfrm>
          <a:prstGeom prst="rect">
            <a:avLst/>
          </a:prstGeom>
          <a:solidFill>
            <a:srgbClr val="9ED3D7"/>
          </a:solidFill>
        </p:spPr>
        <p:txBody>
          <a:bodyPr wrap="square" rtlCol="0">
            <a:spAutoFit/>
          </a:bodyPr>
          <a:lstStyle/>
          <a:p>
            <a:r>
              <a:rPr lang="en-US" sz="2400" dirty="0"/>
              <a:t>Extreme example: IP addresses returned for </a:t>
            </a:r>
            <a:r>
              <a:rPr lang="en-US" sz="2400" dirty="0" err="1">
                <a:latin typeface="Courier"/>
                <a:cs typeface="Courier"/>
              </a:rPr>
              <a:t>google.com</a:t>
            </a:r>
            <a:r>
              <a:rPr lang="en-US" sz="2400" dirty="0">
                <a:latin typeface="Courier"/>
                <a:cs typeface="Courier"/>
              </a:rPr>
              <a:t> </a:t>
            </a:r>
            <a:br>
              <a:rPr lang="en-US" sz="2400" dirty="0">
                <a:latin typeface="Courier"/>
                <a:cs typeface="Courier"/>
              </a:rPr>
            </a:br>
            <a:r>
              <a:rPr lang="en-US" sz="1867" dirty="0">
                <a:cs typeface="Courier"/>
              </a:rPr>
              <a:t>(Katz-Bassett et al.)</a:t>
            </a:r>
            <a:endParaRPr lang="en-US" sz="2400" dirty="0">
              <a:cs typeface="Courier"/>
            </a:endParaRPr>
          </a:p>
        </p:txBody>
      </p:sp>
      <p:sp>
        <p:nvSpPr>
          <p:cNvPr id="7" name="TextBox 6"/>
          <p:cNvSpPr txBox="1"/>
          <p:nvPr/>
        </p:nvSpPr>
        <p:spPr>
          <a:xfrm>
            <a:off x="609600" y="6160373"/>
            <a:ext cx="9730117" cy="66697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67" dirty="0"/>
              <a:t>Pearce, Paul, et al. "Global Measurement of DNS Manipulation." </a:t>
            </a:r>
            <a:r>
              <a:rPr lang="en-US" sz="1867" i="1" dirty="0"/>
              <a:t>26th {USENIX} Security Symposium ({USENIX} Security 17)</a:t>
            </a:r>
            <a:r>
              <a:rPr lang="en-US" sz="1867" dirty="0"/>
              <a:t>. USENIX} Association, 2017.</a:t>
            </a:r>
            <a:endParaRPr lang="en-US" sz="1867" b="1" dirty="0">
              <a:solidFill>
                <a:srgbClr val="FF0000"/>
              </a:solidFill>
            </a:endParaRPr>
          </a:p>
        </p:txBody>
      </p:sp>
    </p:spTree>
    <p:extLst>
      <p:ext uri="{BB962C8B-B14F-4D97-AF65-F5344CB8AC3E}">
        <p14:creationId xmlns:p14="http://schemas.microsoft.com/office/powerpoint/2010/main" val="149002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Metrics</a:t>
            </a:r>
          </a:p>
        </p:txBody>
      </p:sp>
      <p:sp>
        <p:nvSpPr>
          <p:cNvPr id="3" name="Content Placeholder 2"/>
          <p:cNvSpPr>
            <a:spLocks noGrp="1"/>
          </p:cNvSpPr>
          <p:nvPr>
            <p:ph idx="1"/>
          </p:nvPr>
        </p:nvSpPr>
        <p:spPr/>
        <p:txBody>
          <a:bodyPr/>
          <a:lstStyle/>
          <a:p>
            <a:r>
              <a:rPr lang="en-US" dirty="0"/>
              <a:t>IP Address</a:t>
            </a:r>
          </a:p>
          <a:p>
            <a:r>
              <a:rPr lang="en-US" dirty="0"/>
              <a:t>Autonomous System (“ISP”)</a:t>
            </a:r>
          </a:p>
          <a:p>
            <a:r>
              <a:rPr lang="en-US" dirty="0"/>
              <a:t>HTTP Content returned</a:t>
            </a:r>
          </a:p>
          <a:p>
            <a:r>
              <a:rPr lang="en-US" dirty="0"/>
              <a:t>Consistency of HTTPS certificate</a:t>
            </a:r>
          </a:p>
          <a:p>
            <a:r>
              <a:rPr lang="en-US" dirty="0"/>
              <a:t>Reverse DNS lookup (IP address to name)</a:t>
            </a:r>
          </a:p>
        </p:txBody>
      </p:sp>
    </p:spTree>
    <p:extLst>
      <p:ext uri="{BB962C8B-B14F-4D97-AF65-F5344CB8AC3E}">
        <p14:creationId xmlns:p14="http://schemas.microsoft.com/office/powerpoint/2010/main" val="4197803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6147-A986-DF42-BDB1-88B4C0E29550}"/>
              </a:ext>
            </a:extLst>
          </p:cNvPr>
          <p:cNvSpPr>
            <a:spLocks noGrp="1"/>
          </p:cNvSpPr>
          <p:nvPr>
            <p:ph type="title"/>
          </p:nvPr>
        </p:nvSpPr>
        <p:spPr/>
        <p:txBody>
          <a:bodyPr/>
          <a:lstStyle/>
          <a:p>
            <a:r>
              <a:rPr lang="en-US" dirty="0"/>
              <a:t>Lecture Outline</a:t>
            </a:r>
          </a:p>
        </p:txBody>
      </p:sp>
      <p:sp>
        <p:nvSpPr>
          <p:cNvPr id="3" name="Content Placeholder 2">
            <a:extLst>
              <a:ext uri="{FF2B5EF4-FFF2-40B4-BE49-F238E27FC236}">
                <a16:creationId xmlns:a16="http://schemas.microsoft.com/office/drawing/2014/main" id="{AE11CEAA-F2A6-7C47-AF0D-FA0C28FD85D7}"/>
              </a:ext>
            </a:extLst>
          </p:cNvPr>
          <p:cNvSpPr>
            <a:spLocks noGrp="1"/>
          </p:cNvSpPr>
          <p:nvPr>
            <p:ph idx="1"/>
          </p:nvPr>
        </p:nvSpPr>
        <p:spPr/>
        <p:txBody>
          <a:bodyPr>
            <a:normAutofit lnSpcReduction="10000"/>
          </a:bodyPr>
          <a:lstStyle/>
          <a:p>
            <a:r>
              <a:rPr lang="en-US" dirty="0"/>
              <a:t>Brief Internet Protocol Background</a:t>
            </a:r>
          </a:p>
          <a:p>
            <a:pPr lvl="1"/>
            <a:r>
              <a:rPr lang="en-US" dirty="0"/>
              <a:t>TCP/IP</a:t>
            </a:r>
          </a:p>
          <a:p>
            <a:pPr lvl="1"/>
            <a:r>
              <a:rPr lang="en-US" dirty="0"/>
              <a:t>BGP</a:t>
            </a:r>
          </a:p>
          <a:p>
            <a:pPr lvl="1"/>
            <a:r>
              <a:rPr lang="en-US" dirty="0"/>
              <a:t>DNS</a:t>
            </a:r>
          </a:p>
          <a:p>
            <a:endParaRPr lang="en-US" dirty="0"/>
          </a:p>
          <a:p>
            <a:r>
              <a:rPr lang="en-US" dirty="0"/>
              <a:t>TCP/IP Filtering/Blocking</a:t>
            </a:r>
          </a:p>
          <a:p>
            <a:endParaRPr lang="en-US" dirty="0"/>
          </a:p>
          <a:p>
            <a:r>
              <a:rPr lang="en-US" dirty="0"/>
              <a:t>BGP Hijacking</a:t>
            </a:r>
          </a:p>
          <a:p>
            <a:endParaRPr lang="en-US" dirty="0"/>
          </a:p>
          <a:p>
            <a:r>
              <a:rPr lang="en-US" dirty="0"/>
              <a:t>DNS Manipulation and Redirection</a:t>
            </a:r>
          </a:p>
        </p:txBody>
      </p:sp>
    </p:spTree>
    <p:extLst>
      <p:ext uri="{BB962C8B-B14F-4D97-AF65-F5344CB8AC3E}">
        <p14:creationId xmlns:p14="http://schemas.microsoft.com/office/powerpoint/2010/main" val="433366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Independently Verifiable Metrics</a:t>
            </a:r>
          </a:p>
        </p:txBody>
      </p:sp>
      <p:sp>
        <p:nvSpPr>
          <p:cNvPr id="3" name="Content Placeholder 2"/>
          <p:cNvSpPr>
            <a:spLocks noGrp="1"/>
          </p:cNvSpPr>
          <p:nvPr>
            <p:ph idx="1"/>
          </p:nvPr>
        </p:nvSpPr>
        <p:spPr/>
        <p:txBody>
          <a:bodyPr/>
          <a:lstStyle/>
          <a:p>
            <a:r>
              <a:rPr lang="en-US" dirty="0"/>
              <a:t>Content of HTTPS Certificate</a:t>
            </a:r>
          </a:p>
          <a:p>
            <a:pPr lvl="1"/>
            <a:r>
              <a:rPr lang="en-US" dirty="0"/>
              <a:t>Does the IP address present a correct domain in a valid, browser-trusted certificate</a:t>
            </a:r>
          </a:p>
          <a:p>
            <a:pPr lvl="1"/>
            <a:endParaRPr lang="en-US" dirty="0"/>
          </a:p>
          <a:p>
            <a:r>
              <a:rPr lang="en-US" dirty="0"/>
              <a:t>Same test, but with certificate fetched with SNI (the domain name)</a:t>
            </a:r>
          </a:p>
          <a:p>
            <a:endParaRPr lang="en-US" dirty="0"/>
          </a:p>
          <a:p>
            <a:endParaRPr lang="en-US" dirty="0"/>
          </a:p>
        </p:txBody>
      </p:sp>
    </p:spTree>
    <p:extLst>
      <p:ext uri="{BB962C8B-B14F-4D97-AF65-F5344CB8AC3E}">
        <p14:creationId xmlns:p14="http://schemas.microsoft.com/office/powerpoint/2010/main" val="1328777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Prevalence of Manipulation by Country</a:t>
            </a:r>
          </a:p>
        </p:txBody>
      </p:sp>
      <p:pic>
        <p:nvPicPr>
          <p:cNvPr id="3" name="Picture 2"/>
          <p:cNvPicPr>
            <a:picLocks noChangeAspect="1"/>
          </p:cNvPicPr>
          <p:nvPr/>
        </p:nvPicPr>
        <p:blipFill>
          <a:blip r:embed="rId2"/>
          <a:stretch>
            <a:fillRect/>
          </a:stretch>
        </p:blipFill>
        <p:spPr>
          <a:xfrm>
            <a:off x="2397256" y="1250769"/>
            <a:ext cx="7531920" cy="5378908"/>
          </a:xfrm>
          <a:prstGeom prst="rect">
            <a:avLst/>
          </a:prstGeom>
        </p:spPr>
      </p:pic>
    </p:spTree>
    <p:extLst>
      <p:ext uri="{BB962C8B-B14F-4D97-AF65-F5344CB8AC3E}">
        <p14:creationId xmlns:p14="http://schemas.microsoft.com/office/powerpoint/2010/main" val="454811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Manipulation of Domains </a:t>
            </a:r>
            <a:br>
              <a:rPr lang="en-US" dirty="0"/>
            </a:br>
            <a:r>
              <a:rPr lang="en-US" dirty="0"/>
              <a:t>within Countries</a:t>
            </a:r>
          </a:p>
        </p:txBody>
      </p:sp>
      <p:pic>
        <p:nvPicPr>
          <p:cNvPr id="3" name="Picture 2"/>
          <p:cNvPicPr>
            <a:picLocks noChangeAspect="1"/>
          </p:cNvPicPr>
          <p:nvPr/>
        </p:nvPicPr>
        <p:blipFill>
          <a:blip r:embed="rId3"/>
          <a:stretch>
            <a:fillRect/>
          </a:stretch>
        </p:blipFill>
        <p:spPr>
          <a:xfrm>
            <a:off x="203201" y="1674365"/>
            <a:ext cx="6654943" cy="5183635"/>
          </a:xfrm>
          <a:prstGeom prst="rect">
            <a:avLst/>
          </a:prstGeom>
        </p:spPr>
      </p:pic>
      <p:pic>
        <p:nvPicPr>
          <p:cNvPr id="4" name="Picture 3"/>
          <p:cNvPicPr>
            <a:picLocks noChangeAspect="1"/>
          </p:cNvPicPr>
          <p:nvPr/>
        </p:nvPicPr>
        <p:blipFill>
          <a:blip r:embed="rId4"/>
          <a:stretch>
            <a:fillRect/>
          </a:stretch>
        </p:blipFill>
        <p:spPr>
          <a:xfrm>
            <a:off x="6566958" y="1750474"/>
            <a:ext cx="5486289" cy="4936285"/>
          </a:xfrm>
          <a:prstGeom prst="rect">
            <a:avLst/>
          </a:prstGeom>
        </p:spPr>
      </p:pic>
    </p:spTree>
    <p:extLst>
      <p:ext uri="{BB962C8B-B14F-4D97-AF65-F5344CB8AC3E}">
        <p14:creationId xmlns:p14="http://schemas.microsoft.com/office/powerpoint/2010/main" val="238328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HTTP/Web Filtering: Block Pages</a:t>
            </a:r>
          </a:p>
        </p:txBody>
      </p:sp>
      <p:sp>
        <p:nvSpPr>
          <p:cNvPr id="4" name="Content Placeholder 3"/>
          <p:cNvSpPr>
            <a:spLocks noGrp="1"/>
          </p:cNvSpPr>
          <p:nvPr>
            <p:ph idx="1"/>
          </p:nvPr>
        </p:nvSpPr>
        <p:spPr>
          <a:xfrm>
            <a:off x="1056290" y="4549690"/>
            <a:ext cx="9611710" cy="1165948"/>
          </a:xfrm>
        </p:spPr>
        <p:txBody>
          <a:bodyPr>
            <a:normAutofit/>
          </a:bodyPr>
          <a:lstStyle/>
          <a:p>
            <a:r>
              <a:rPr lang="en-US" dirty="0"/>
              <a:t>Differences in accessible pages inhibit block page detection</a:t>
            </a:r>
          </a:p>
          <a:p>
            <a:r>
              <a:rPr lang="en-US" dirty="0"/>
              <a:t>Pages are structurally similar, but contain different content</a:t>
            </a:r>
          </a:p>
        </p:txBody>
      </p:sp>
      <p:sp>
        <p:nvSpPr>
          <p:cNvPr id="2" name="Slide Number Placeholder 1"/>
          <p:cNvSpPr>
            <a:spLocks noGrp="1"/>
          </p:cNvSpPr>
          <p:nvPr>
            <p:ph type="sldNum" sz="quarter" idx="12"/>
          </p:nvPr>
        </p:nvSpPr>
        <p:spPr/>
        <p:txBody>
          <a:bodyPr/>
          <a:lstStyle/>
          <a:p>
            <a:pPr>
              <a:defRPr/>
            </a:pPr>
            <a:fld id="{336C02B4-4575-7243-9D87-AD52F727BE91}" type="slidenum">
              <a:rPr lang="en-US" smtClean="0"/>
              <a:pPr>
                <a:defRPr/>
              </a:pPr>
              <a:t>33</a:t>
            </a:fld>
            <a:endParaRPr lang="en-US"/>
          </a:p>
        </p:txBody>
      </p:sp>
      <p:pic>
        <p:nvPicPr>
          <p:cNvPr id="5" name="Picture 4"/>
          <p:cNvPicPr>
            <a:picLocks noChangeAspect="1"/>
          </p:cNvPicPr>
          <p:nvPr/>
        </p:nvPicPr>
        <p:blipFill>
          <a:blip r:embed="rId2"/>
          <a:stretch>
            <a:fillRect/>
          </a:stretch>
        </p:blipFill>
        <p:spPr>
          <a:xfrm>
            <a:off x="722707" y="1565398"/>
            <a:ext cx="9945293" cy="2967157"/>
          </a:xfrm>
          <a:prstGeom prst="rect">
            <a:avLst/>
          </a:prstGeom>
        </p:spPr>
      </p:pic>
      <p:sp>
        <p:nvSpPr>
          <p:cNvPr id="6" name="TextBox 5"/>
          <p:cNvSpPr txBox="1"/>
          <p:nvPr/>
        </p:nvSpPr>
        <p:spPr>
          <a:xfrm>
            <a:off x="2247483" y="5780848"/>
            <a:ext cx="7943153" cy="369332"/>
          </a:xfrm>
          <a:prstGeom prst="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b="1" dirty="0"/>
              <a:t>Lots of possible metrics, but length works well!</a:t>
            </a:r>
          </a:p>
        </p:txBody>
      </p:sp>
      <p:sp>
        <p:nvSpPr>
          <p:cNvPr id="7" name="TextBox 6"/>
          <p:cNvSpPr txBox="1"/>
          <p:nvPr/>
        </p:nvSpPr>
        <p:spPr>
          <a:xfrm>
            <a:off x="3054055" y="6215390"/>
            <a:ext cx="6330010" cy="523220"/>
          </a:xfrm>
          <a:prstGeom prst="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400" dirty="0"/>
              <a:t>Jones </a:t>
            </a:r>
            <a:r>
              <a:rPr lang="en-US" sz="1400" i="1" dirty="0"/>
              <a:t>et al.</a:t>
            </a:r>
            <a:r>
              <a:rPr lang="en-US" sz="1400" dirty="0"/>
              <a:t>,</a:t>
            </a:r>
            <a:r>
              <a:rPr lang="en-US" sz="1400" i="1" dirty="0"/>
              <a:t> </a:t>
            </a:r>
            <a:r>
              <a:rPr lang="en-US" sz="1400" dirty="0"/>
              <a:t>“Automated Detection and Fingerprinting of Censorship Block Pages”.</a:t>
            </a:r>
            <a:r>
              <a:rPr lang="en-US" sz="1400" i="1" dirty="0"/>
              <a:t> ACM Internet Measurement Conference.</a:t>
            </a:r>
            <a:r>
              <a:rPr lang="en-US" sz="1400" dirty="0"/>
              <a:t> 2014.</a:t>
            </a:r>
            <a:endParaRPr lang="en-US" sz="1400" i="1" dirty="0"/>
          </a:p>
        </p:txBody>
      </p:sp>
    </p:spTree>
    <p:extLst>
      <p:ext uri="{BB962C8B-B14F-4D97-AF65-F5344CB8AC3E}">
        <p14:creationId xmlns:p14="http://schemas.microsoft.com/office/powerpoint/2010/main" val="701585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defRPr/>
            </a:pPr>
            <a:r>
              <a:rPr lang="en-US" altLang="zh-CN" dirty="0"/>
              <a:t>Protecting Against DNS Manipulation</a:t>
            </a:r>
          </a:p>
        </p:txBody>
      </p:sp>
      <p:sp>
        <p:nvSpPr>
          <p:cNvPr id="29699" name="Rectangle 3"/>
          <p:cNvSpPr>
            <a:spLocks noGrp="1" noChangeArrowheads="1"/>
          </p:cNvSpPr>
          <p:nvPr>
            <p:ph idx="1"/>
          </p:nvPr>
        </p:nvSpPr>
        <p:spPr/>
        <p:txBody>
          <a:bodyPr/>
          <a:lstStyle/>
          <a:p>
            <a:pPr>
              <a:lnSpc>
                <a:spcPct val="110000"/>
              </a:lnSpc>
              <a:spcAft>
                <a:spcPct val="20000"/>
              </a:spcAft>
              <a:defRPr/>
            </a:pPr>
            <a:r>
              <a:rPr lang="en-US" altLang="zh-CN"/>
              <a:t>DNSSEC protects against data spoofing and corruption</a:t>
            </a:r>
          </a:p>
          <a:p>
            <a:pPr>
              <a:lnSpc>
                <a:spcPct val="110000"/>
              </a:lnSpc>
              <a:spcAft>
                <a:spcPct val="20000"/>
              </a:spcAft>
              <a:defRPr/>
            </a:pPr>
            <a:r>
              <a:rPr lang="en-US" altLang="zh-CN"/>
              <a:t>DNSSEC also provides mechanisms to authenticate servers and requests</a:t>
            </a:r>
          </a:p>
          <a:p>
            <a:pPr>
              <a:lnSpc>
                <a:spcPct val="110000"/>
              </a:lnSpc>
              <a:spcAft>
                <a:spcPct val="20000"/>
              </a:spcAft>
              <a:defRPr/>
            </a:pPr>
            <a:r>
              <a:rPr lang="en-US" altLang="zh-CN"/>
              <a:t>DNSSEC provides mechanisms to establish authenticity and integrity</a:t>
            </a:r>
          </a:p>
        </p:txBody>
      </p:sp>
      <p:sp>
        <p:nvSpPr>
          <p:cNvPr id="6" name="Slide Number Placeholder 5"/>
          <p:cNvSpPr>
            <a:spLocks noGrp="1"/>
          </p:cNvSpPr>
          <p:nvPr>
            <p:ph type="sldNum" sz="quarter" idx="12"/>
          </p:nvPr>
        </p:nvSpPr>
        <p:spPr/>
        <p:txBody>
          <a:bodyPr/>
          <a:lstStyle/>
          <a:p>
            <a:pPr>
              <a:defRPr/>
            </a:pPr>
            <a:fld id="{018FF444-BE14-204E-B0D7-9464E44F2CAC}" type="slidenum">
              <a:rPr lang="en-US" smtClean="0"/>
              <a:pPr>
                <a:defRPr/>
              </a:pPr>
              <a:t>34</a:t>
            </a:fld>
            <a:endParaRPr lang="en-US"/>
          </a:p>
        </p:txBody>
      </p:sp>
    </p:spTree>
    <p:extLst>
      <p:ext uri="{BB962C8B-B14F-4D97-AF65-F5344CB8AC3E}">
        <p14:creationId xmlns:p14="http://schemas.microsoft.com/office/powerpoint/2010/main" val="3414142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defRPr/>
            </a:pPr>
            <a:r>
              <a:rPr lang="en-US" altLang="zh-CN" dirty="0">
                <a:cs typeface="+mj-cs"/>
              </a:rPr>
              <a:t>DNSSEC: New RRs</a:t>
            </a:r>
          </a:p>
        </p:txBody>
      </p:sp>
      <p:sp>
        <p:nvSpPr>
          <p:cNvPr id="35843" name="Rectangle 3"/>
          <p:cNvSpPr>
            <a:spLocks noGrp="1" noChangeArrowheads="1"/>
          </p:cNvSpPr>
          <p:nvPr>
            <p:ph idx="1"/>
          </p:nvPr>
        </p:nvSpPr>
        <p:spPr>
          <a:xfrm>
            <a:off x="2133600" y="1433513"/>
            <a:ext cx="7772400" cy="4839659"/>
          </a:xfrm>
        </p:spPr>
        <p:txBody>
          <a:bodyPr/>
          <a:lstStyle/>
          <a:p>
            <a:pPr eaLnBrk="1" hangingPunct="1">
              <a:defRPr/>
            </a:pPr>
            <a:r>
              <a:rPr lang="en-US" altLang="zh-CN" dirty="0">
                <a:cs typeface="+mn-cs"/>
              </a:rPr>
              <a:t>TWO</a:t>
            </a:r>
            <a:r>
              <a:rPr lang="zh-CN" altLang="en-US" dirty="0">
                <a:cs typeface="+mn-cs"/>
              </a:rPr>
              <a:t> </a:t>
            </a:r>
            <a:r>
              <a:rPr lang="en-US" altLang="zh-CN" dirty="0">
                <a:cs typeface="+mn-cs"/>
              </a:rPr>
              <a:t>Public Key-related RRs</a:t>
            </a:r>
          </a:p>
          <a:p>
            <a:pPr lvl="1" eaLnBrk="1" hangingPunct="1">
              <a:buFontTx/>
              <a:buChar char="•"/>
              <a:defRPr/>
            </a:pPr>
            <a:r>
              <a:rPr lang="en-US" altLang="zh-CN" b="1" dirty="0">
                <a:solidFill>
                  <a:srgbClr val="FF0000"/>
                </a:solidFill>
              </a:rPr>
              <a:t>RRSIG:</a:t>
            </a:r>
            <a:r>
              <a:rPr lang="en-US" altLang="zh-CN" dirty="0"/>
              <a:t> signature over </a:t>
            </a:r>
            <a:r>
              <a:rPr lang="en-US" altLang="zh-CN" dirty="0" err="1"/>
              <a:t>RRset</a:t>
            </a:r>
            <a:r>
              <a:rPr lang="en-US" altLang="zh-CN" dirty="0"/>
              <a:t> made using private key </a:t>
            </a:r>
          </a:p>
          <a:p>
            <a:pPr lvl="1" eaLnBrk="1" hangingPunct="1">
              <a:buFontTx/>
              <a:buChar char="•"/>
              <a:defRPr/>
            </a:pPr>
            <a:r>
              <a:rPr lang="en-US" altLang="zh-CN" b="1" dirty="0">
                <a:solidFill>
                  <a:srgbClr val="FF0000"/>
                </a:solidFill>
              </a:rPr>
              <a:t>DNSKEY/DS:</a:t>
            </a:r>
            <a:r>
              <a:rPr lang="en-US" altLang="zh-CN" dirty="0"/>
              <a:t> public key, needed for verifying a SIG over a </a:t>
            </a:r>
            <a:r>
              <a:rPr lang="en-US" altLang="zh-CN" dirty="0" err="1"/>
              <a:t>RRset</a:t>
            </a:r>
            <a:r>
              <a:rPr lang="en-US" altLang="zh-CN" dirty="0"/>
              <a:t>, signed by the parent’s private key</a:t>
            </a:r>
          </a:p>
          <a:p>
            <a:pPr lvl="1" eaLnBrk="1" hangingPunct="1">
              <a:buFontTx/>
              <a:buChar char="•"/>
              <a:defRPr/>
            </a:pPr>
            <a:endParaRPr lang="en-US" altLang="zh-CN" dirty="0"/>
          </a:p>
          <a:p>
            <a:pPr eaLnBrk="1" hangingPunct="1">
              <a:defRPr/>
            </a:pPr>
            <a:r>
              <a:rPr lang="en-US" altLang="zh-CN" dirty="0">
                <a:cs typeface="+mn-cs"/>
              </a:rPr>
              <a:t>One RR for internal consistency (authenticated denial of data)</a:t>
            </a:r>
          </a:p>
          <a:p>
            <a:pPr lvl="1" eaLnBrk="1" hangingPunct="1">
              <a:buFontTx/>
              <a:buChar char="•"/>
              <a:defRPr/>
            </a:pPr>
            <a:r>
              <a:rPr lang="en-US" altLang="zh-CN" dirty="0"/>
              <a:t>NXT RR to indicate which </a:t>
            </a:r>
            <a:r>
              <a:rPr lang="en-US" altLang="zh-CN" dirty="0" err="1"/>
              <a:t>RRset</a:t>
            </a:r>
            <a:r>
              <a:rPr lang="en-US" altLang="zh-CN" dirty="0"/>
              <a:t> is the next one in the zone</a:t>
            </a:r>
          </a:p>
        </p:txBody>
      </p:sp>
      <p:sp>
        <p:nvSpPr>
          <p:cNvPr id="6" name="Slide Number Placeholder 5"/>
          <p:cNvSpPr>
            <a:spLocks noGrp="1"/>
          </p:cNvSpPr>
          <p:nvPr>
            <p:ph type="sldNum" sz="quarter" idx="12"/>
          </p:nvPr>
        </p:nvSpPr>
        <p:spPr/>
        <p:txBody>
          <a:bodyPr/>
          <a:lstStyle/>
          <a:p>
            <a:pPr>
              <a:defRPr/>
            </a:pPr>
            <a:fld id="{7C7A0664-3300-1143-B422-321B7BC0893D}" type="slidenum">
              <a:rPr lang="en-US"/>
              <a:pPr>
                <a:defRPr/>
              </a:pPr>
              <a:t>35</a:t>
            </a:fld>
            <a:endParaRPr lang="en-US"/>
          </a:p>
        </p:txBody>
      </p:sp>
    </p:spTree>
    <p:extLst>
      <p:ext uri="{BB962C8B-B14F-4D97-AF65-F5344CB8AC3E}">
        <p14:creationId xmlns:p14="http://schemas.microsoft.com/office/powerpoint/2010/main" val="1991713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defRPr/>
            </a:pPr>
            <a:r>
              <a:rPr lang="en-US" altLang="zh-CN" dirty="0">
                <a:cs typeface="+mj-cs"/>
              </a:rPr>
              <a:t>RRSIG</a:t>
            </a:r>
          </a:p>
        </p:txBody>
      </p:sp>
      <p:sp>
        <p:nvSpPr>
          <p:cNvPr id="37891" name="Rectangle 3"/>
          <p:cNvSpPr>
            <a:spLocks noGrp="1" noChangeArrowheads="1"/>
          </p:cNvSpPr>
          <p:nvPr>
            <p:ph idx="1"/>
          </p:nvPr>
        </p:nvSpPr>
        <p:spPr/>
        <p:txBody>
          <a:bodyPr>
            <a:normAutofit lnSpcReduction="10000"/>
          </a:bodyPr>
          <a:lstStyle/>
          <a:p>
            <a:pPr eaLnBrk="1" hangingPunct="1">
              <a:lnSpc>
                <a:spcPct val="105000"/>
              </a:lnSpc>
              <a:spcAft>
                <a:spcPct val="20000"/>
              </a:spcAft>
              <a:defRPr/>
            </a:pPr>
            <a:r>
              <a:rPr lang="en-US" altLang="zh-CN" sz="2200" dirty="0"/>
              <a:t>Cover each resource record set with a public-key signature which is stored as a resource record called SIG RR</a:t>
            </a:r>
          </a:p>
          <a:p>
            <a:pPr eaLnBrk="1" hangingPunct="1">
              <a:lnSpc>
                <a:spcPct val="105000"/>
              </a:lnSpc>
              <a:spcAft>
                <a:spcPct val="20000"/>
              </a:spcAft>
              <a:defRPr/>
            </a:pPr>
            <a:endParaRPr lang="en-US" altLang="zh-CN" sz="2200" dirty="0"/>
          </a:p>
          <a:p>
            <a:pPr eaLnBrk="1" hangingPunct="1">
              <a:lnSpc>
                <a:spcPct val="105000"/>
              </a:lnSpc>
              <a:spcAft>
                <a:spcPct val="20000"/>
              </a:spcAft>
              <a:defRPr/>
            </a:pPr>
            <a:r>
              <a:rPr lang="en-US" altLang="zh-CN" sz="2200" dirty="0"/>
              <a:t>SIG RRs are computed for every </a:t>
            </a:r>
            <a:r>
              <a:rPr lang="en-US" altLang="zh-CN" sz="2200" dirty="0" err="1"/>
              <a:t>RRset</a:t>
            </a:r>
            <a:r>
              <a:rPr lang="en-US" altLang="zh-CN" sz="2200" dirty="0"/>
              <a:t> in a zone file and stored</a:t>
            </a:r>
          </a:p>
          <a:p>
            <a:pPr eaLnBrk="1" hangingPunct="1">
              <a:lnSpc>
                <a:spcPct val="105000"/>
              </a:lnSpc>
              <a:spcAft>
                <a:spcPct val="20000"/>
              </a:spcAft>
              <a:defRPr/>
            </a:pPr>
            <a:endParaRPr lang="en-US" altLang="zh-CN" sz="2200" dirty="0"/>
          </a:p>
          <a:p>
            <a:pPr eaLnBrk="1" hangingPunct="1">
              <a:lnSpc>
                <a:spcPct val="105000"/>
              </a:lnSpc>
              <a:spcAft>
                <a:spcPct val="20000"/>
              </a:spcAft>
              <a:defRPr/>
            </a:pPr>
            <a:r>
              <a:rPr lang="en-US" altLang="zh-CN" sz="2200" dirty="0"/>
              <a:t>Add the corresponding pre-calculated signature for each </a:t>
            </a:r>
            <a:r>
              <a:rPr lang="en-US" altLang="zh-CN" sz="2200" dirty="0" err="1"/>
              <a:t>RRset</a:t>
            </a:r>
            <a:r>
              <a:rPr lang="en-US" altLang="zh-CN" sz="2200" dirty="0"/>
              <a:t> in answers to queries</a:t>
            </a:r>
          </a:p>
          <a:p>
            <a:pPr eaLnBrk="1" hangingPunct="1">
              <a:lnSpc>
                <a:spcPct val="105000"/>
              </a:lnSpc>
              <a:spcAft>
                <a:spcPct val="20000"/>
              </a:spcAft>
              <a:defRPr/>
            </a:pPr>
            <a:endParaRPr lang="en-US" altLang="zh-CN" sz="2200" dirty="0"/>
          </a:p>
          <a:p>
            <a:pPr eaLnBrk="1" hangingPunct="1">
              <a:lnSpc>
                <a:spcPct val="105000"/>
              </a:lnSpc>
              <a:spcAft>
                <a:spcPct val="20000"/>
              </a:spcAft>
              <a:defRPr/>
            </a:pPr>
            <a:r>
              <a:rPr lang="en-US" altLang="zh-CN" sz="2200" dirty="0"/>
              <a:t>Must include the entire </a:t>
            </a:r>
            <a:r>
              <a:rPr lang="en-US" altLang="zh-CN" sz="2200" dirty="0" err="1"/>
              <a:t>RRset</a:t>
            </a:r>
            <a:r>
              <a:rPr lang="en-US" altLang="zh-CN" sz="2200" dirty="0"/>
              <a:t> in an answer, otherwise the resolver could not verify the signature</a:t>
            </a:r>
          </a:p>
        </p:txBody>
      </p:sp>
      <p:sp>
        <p:nvSpPr>
          <p:cNvPr id="6" name="Slide Number Placeholder 5"/>
          <p:cNvSpPr>
            <a:spLocks noGrp="1"/>
          </p:cNvSpPr>
          <p:nvPr>
            <p:ph type="sldNum" sz="quarter" idx="12"/>
          </p:nvPr>
        </p:nvSpPr>
        <p:spPr/>
        <p:txBody>
          <a:bodyPr/>
          <a:lstStyle/>
          <a:p>
            <a:pPr>
              <a:defRPr/>
            </a:pPr>
            <a:fld id="{7C80277D-F83A-064A-8D0A-E9FBD91595CC}" type="slidenum">
              <a:rPr lang="en-US"/>
              <a:pPr>
                <a:defRPr/>
              </a:pPr>
              <a:t>36</a:t>
            </a:fld>
            <a:endParaRPr lang="en-US"/>
          </a:p>
        </p:txBody>
      </p:sp>
    </p:spTree>
    <p:extLst>
      <p:ext uri="{BB962C8B-B14F-4D97-AF65-F5344CB8AC3E}">
        <p14:creationId xmlns:p14="http://schemas.microsoft.com/office/powerpoint/2010/main" val="3611830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064544" y="445944"/>
            <a:ext cx="7793037" cy="1143000"/>
          </a:xfrm>
        </p:spPr>
        <p:txBody>
          <a:bodyPr/>
          <a:lstStyle/>
          <a:p>
            <a:pPr eaLnBrk="1" hangingPunct="1">
              <a:defRPr/>
            </a:pPr>
            <a:r>
              <a:rPr lang="en-US" altLang="zh-CN" dirty="0">
                <a:cs typeface="+mj-cs"/>
              </a:rPr>
              <a:t>DNSSEC: Verifying the Tree</a:t>
            </a:r>
          </a:p>
        </p:txBody>
      </p:sp>
      <p:sp>
        <p:nvSpPr>
          <p:cNvPr id="40" name="Slide Number Placeholder 5"/>
          <p:cNvSpPr>
            <a:spLocks noGrp="1"/>
          </p:cNvSpPr>
          <p:nvPr>
            <p:ph type="sldNum" sz="quarter" idx="12"/>
          </p:nvPr>
        </p:nvSpPr>
        <p:spPr/>
        <p:txBody>
          <a:bodyPr/>
          <a:lstStyle/>
          <a:p>
            <a:pPr>
              <a:defRPr/>
            </a:pPr>
            <a:fld id="{B5608352-86A1-A047-A837-282B95B1D6F9}" type="slidenum">
              <a:rPr lang="en-US"/>
              <a:pPr>
                <a:defRPr/>
              </a:pPr>
              <a:t>37</a:t>
            </a:fld>
            <a:endParaRPr lang="en-US"/>
          </a:p>
        </p:txBody>
      </p:sp>
      <p:sp>
        <p:nvSpPr>
          <p:cNvPr id="44035" name="Rectangle 3"/>
          <p:cNvSpPr>
            <a:spLocks noChangeArrowheads="1"/>
          </p:cNvSpPr>
          <p:nvPr/>
        </p:nvSpPr>
        <p:spPr bwMode="auto">
          <a:xfrm>
            <a:off x="1752600" y="3276600"/>
            <a:ext cx="1125539" cy="914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solidFill>
                  <a:srgbClr val="000000"/>
                </a:solidFill>
                <a:latin typeface="+mj-lt"/>
                <a:ea typeface="宋体" charset="0"/>
                <a:cs typeface="宋体" charset="0"/>
              </a:rPr>
              <a:t>stub</a:t>
            </a:r>
          </a:p>
          <a:p>
            <a:pPr algn="ctr">
              <a:defRPr/>
            </a:pPr>
            <a:r>
              <a:rPr lang="en-US" altLang="zh-CN" sz="2400">
                <a:solidFill>
                  <a:srgbClr val="000000"/>
                </a:solidFill>
                <a:latin typeface="+mj-lt"/>
                <a:ea typeface="宋体" charset="0"/>
                <a:cs typeface="宋体" charset="0"/>
              </a:rPr>
              <a:t> resolver</a:t>
            </a:r>
          </a:p>
        </p:txBody>
      </p:sp>
      <p:sp>
        <p:nvSpPr>
          <p:cNvPr id="44036" name="Line 4"/>
          <p:cNvSpPr>
            <a:spLocks noChangeShapeType="1"/>
          </p:cNvSpPr>
          <p:nvPr/>
        </p:nvSpPr>
        <p:spPr bwMode="auto">
          <a:xfrm>
            <a:off x="2895600" y="3581400"/>
            <a:ext cx="1431925" cy="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37" name="Text Box 5"/>
          <p:cNvSpPr txBox="1">
            <a:spLocks noChangeArrowheads="1"/>
          </p:cNvSpPr>
          <p:nvPr/>
        </p:nvSpPr>
        <p:spPr bwMode="auto">
          <a:xfrm>
            <a:off x="4819650" y="1752601"/>
            <a:ext cx="440055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sz="2400" dirty="0">
                <a:solidFill>
                  <a:srgbClr val="000000"/>
                </a:solidFill>
                <a:latin typeface="+mj-lt"/>
                <a:ea typeface="宋体" charset="0"/>
                <a:cs typeface="宋体" charset="0"/>
              </a:rPr>
              <a:t>Question: </a:t>
            </a:r>
            <a:r>
              <a:rPr lang="en-US" altLang="zh-CN" sz="2400" dirty="0" err="1">
                <a:solidFill>
                  <a:srgbClr val="000000"/>
                </a:solidFill>
                <a:latin typeface="+mj-lt"/>
                <a:ea typeface="宋体" charset="0"/>
                <a:cs typeface="宋体" charset="0"/>
              </a:rPr>
              <a:t>uchicago.edu</a:t>
            </a:r>
            <a:endParaRPr lang="en-US" altLang="zh-CN" sz="2400" dirty="0">
              <a:solidFill>
                <a:srgbClr val="000000"/>
              </a:solidFill>
              <a:latin typeface="+mj-lt"/>
              <a:ea typeface="宋体" charset="0"/>
              <a:cs typeface="宋体" charset="0"/>
            </a:endParaRPr>
          </a:p>
        </p:txBody>
      </p:sp>
      <p:sp>
        <p:nvSpPr>
          <p:cNvPr id="44038" name="Rectangle 6"/>
          <p:cNvSpPr>
            <a:spLocks noChangeArrowheads="1"/>
          </p:cNvSpPr>
          <p:nvPr/>
        </p:nvSpPr>
        <p:spPr bwMode="auto">
          <a:xfrm>
            <a:off x="3046176" y="3276601"/>
            <a:ext cx="1232389"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dirty="0">
                <a:solidFill>
                  <a:srgbClr val="000000"/>
                </a:solidFill>
                <a:latin typeface="+mj-lt"/>
                <a:ea typeface="宋体" charset="0"/>
                <a:cs typeface="宋体" charset="0"/>
                <a:hlinkClick r:id="rId3"/>
              </a:rPr>
              <a:t>uchicago.edu</a:t>
            </a:r>
            <a:r>
              <a:rPr lang="en-US" altLang="zh-CN" sz="1200" dirty="0">
                <a:solidFill>
                  <a:srgbClr val="000000"/>
                </a:solidFill>
                <a:latin typeface="+mj-lt"/>
                <a:ea typeface="宋体" charset="0"/>
                <a:cs typeface="宋体" charset="0"/>
              </a:rPr>
              <a:t> A ?</a:t>
            </a:r>
          </a:p>
        </p:txBody>
      </p:sp>
      <p:sp>
        <p:nvSpPr>
          <p:cNvPr id="44039" name="Rectangle 7"/>
          <p:cNvSpPr>
            <a:spLocks noChangeArrowheads="1"/>
          </p:cNvSpPr>
          <p:nvPr/>
        </p:nvSpPr>
        <p:spPr bwMode="auto">
          <a:xfrm>
            <a:off x="4343402" y="3124200"/>
            <a:ext cx="1617663" cy="1295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solidFill>
                  <a:srgbClr val="000000"/>
                </a:solidFill>
                <a:latin typeface="+mj-lt"/>
                <a:ea typeface="宋体" charset="0"/>
                <a:cs typeface="宋体" charset="0"/>
              </a:rPr>
              <a:t>resolver</a:t>
            </a:r>
          </a:p>
        </p:txBody>
      </p:sp>
      <p:sp>
        <p:nvSpPr>
          <p:cNvPr id="44040" name="Rectangle 8"/>
          <p:cNvSpPr>
            <a:spLocks noChangeArrowheads="1"/>
          </p:cNvSpPr>
          <p:nvPr/>
        </p:nvSpPr>
        <p:spPr bwMode="auto">
          <a:xfrm>
            <a:off x="7862889" y="2514600"/>
            <a:ext cx="2462212" cy="4572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zh-CN" altLang="en-US" sz="2400">
                <a:solidFill>
                  <a:srgbClr val="000000"/>
                </a:solidFill>
                <a:latin typeface="+mj-lt"/>
                <a:ea typeface="宋体" charset="0"/>
                <a:cs typeface="宋体" charset="0"/>
              </a:rPr>
              <a:t>.  (</a:t>
            </a:r>
            <a:r>
              <a:rPr lang="en-US" altLang="zh-CN" sz="2400">
                <a:solidFill>
                  <a:srgbClr val="000000"/>
                </a:solidFill>
                <a:latin typeface="+mj-lt"/>
                <a:ea typeface="宋体" charset="0"/>
                <a:cs typeface="宋体" charset="0"/>
              </a:rPr>
              <a:t>root)</a:t>
            </a:r>
          </a:p>
        </p:txBody>
      </p:sp>
      <p:sp>
        <p:nvSpPr>
          <p:cNvPr id="44041" name="Rectangle 9"/>
          <p:cNvSpPr>
            <a:spLocks noChangeArrowheads="1"/>
          </p:cNvSpPr>
          <p:nvPr/>
        </p:nvSpPr>
        <p:spPr bwMode="auto">
          <a:xfrm>
            <a:off x="6139458" y="2667001"/>
            <a:ext cx="119263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dirty="0" err="1">
                <a:solidFill>
                  <a:srgbClr val="000000"/>
                </a:solidFill>
                <a:latin typeface="+mj-lt"/>
                <a:ea typeface="宋体" charset="0"/>
                <a:cs typeface="宋体" charset="0"/>
              </a:rPr>
              <a:t>uchicago.edu</a:t>
            </a:r>
            <a:r>
              <a:rPr lang="en-US" altLang="zh-CN" sz="1200" dirty="0">
                <a:solidFill>
                  <a:srgbClr val="000000"/>
                </a:solidFill>
                <a:latin typeface="+mj-lt"/>
                <a:ea typeface="宋体" charset="0"/>
                <a:cs typeface="宋体" charset="0"/>
              </a:rPr>
              <a:t> A?</a:t>
            </a:r>
          </a:p>
        </p:txBody>
      </p:sp>
      <p:sp>
        <p:nvSpPr>
          <p:cNvPr id="44042" name="Line 10"/>
          <p:cNvSpPr>
            <a:spLocks noChangeShapeType="1"/>
          </p:cNvSpPr>
          <p:nvPr/>
        </p:nvSpPr>
        <p:spPr bwMode="auto">
          <a:xfrm flipV="1">
            <a:off x="5943600" y="2590800"/>
            <a:ext cx="1905000" cy="11430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43" name="Line 11"/>
          <p:cNvSpPr>
            <a:spLocks noChangeShapeType="1"/>
          </p:cNvSpPr>
          <p:nvPr/>
        </p:nvSpPr>
        <p:spPr bwMode="auto">
          <a:xfrm flipH="1">
            <a:off x="5945189" y="2743200"/>
            <a:ext cx="1903412" cy="11430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44" name="Rectangle 12"/>
          <p:cNvSpPr>
            <a:spLocks noChangeArrowheads="1"/>
          </p:cNvSpPr>
          <p:nvPr/>
        </p:nvSpPr>
        <p:spPr bwMode="auto">
          <a:xfrm>
            <a:off x="6847140" y="3055205"/>
            <a:ext cx="3621929" cy="646331"/>
          </a:xfrm>
          <a:prstGeom prst="rect">
            <a:avLst/>
          </a:prstGeom>
          <a:solidFill>
            <a:srgbClr val="D9D9D9"/>
          </a:solidFill>
          <a:ln>
            <a:noFill/>
          </a:ln>
          <a:effectLst/>
        </p:spPr>
        <p:txBody>
          <a:bodyPr wrap="square">
            <a:spAutoFit/>
          </a:bodyPr>
          <a:lstStyle/>
          <a:p>
            <a:pPr algn="ctr">
              <a:defRPr/>
            </a:pPr>
            <a:r>
              <a:rPr lang="en-US" altLang="zh-CN" sz="1200" dirty="0">
                <a:solidFill>
                  <a:srgbClr val="000000"/>
                </a:solidFill>
                <a:latin typeface="+mj-lt"/>
                <a:ea typeface="宋体" charset="0"/>
                <a:cs typeface="宋体" charset="0"/>
              </a:rPr>
              <a:t>ask .</a:t>
            </a:r>
            <a:r>
              <a:rPr lang="en-US" altLang="zh-CN" sz="1200" dirty="0" err="1">
                <a:solidFill>
                  <a:srgbClr val="000000"/>
                </a:solidFill>
                <a:latin typeface="+mj-lt"/>
                <a:ea typeface="宋体" charset="0"/>
                <a:cs typeface="宋体" charset="0"/>
              </a:rPr>
              <a:t>edu</a:t>
            </a:r>
            <a:r>
              <a:rPr lang="en-US" altLang="zh-CN" sz="1200" dirty="0">
                <a:solidFill>
                  <a:srgbClr val="000000"/>
                </a:solidFill>
                <a:latin typeface="+mj-lt"/>
                <a:ea typeface="宋体" charset="0"/>
                <a:cs typeface="宋体" charset="0"/>
              </a:rPr>
              <a:t> server</a:t>
            </a:r>
          </a:p>
          <a:p>
            <a:pPr algn="ctr">
              <a:defRPr/>
            </a:pPr>
            <a:r>
              <a:rPr lang="en-US" altLang="zh-CN" sz="1200" dirty="0">
                <a:solidFill>
                  <a:srgbClr val="000000"/>
                </a:solidFill>
                <a:latin typeface="+mj-lt"/>
                <a:ea typeface="宋体" charset="0"/>
                <a:cs typeface="宋体" charset="0"/>
              </a:rPr>
              <a:t> </a:t>
            </a:r>
            <a:r>
              <a:rPr lang="en-US" altLang="zh-CN" sz="1200" dirty="0">
                <a:solidFill>
                  <a:schemeClr val="hlink"/>
                </a:solidFill>
                <a:latin typeface="+mj-lt"/>
                <a:ea typeface="宋体" charset="0"/>
                <a:cs typeface="宋体" charset="0"/>
              </a:rPr>
              <a:t>SIG (the IP address and PK of .</a:t>
            </a:r>
            <a:r>
              <a:rPr lang="en-US" altLang="zh-CN" sz="1200" dirty="0" err="1">
                <a:solidFill>
                  <a:schemeClr val="hlink"/>
                </a:solidFill>
                <a:latin typeface="+mj-lt"/>
                <a:ea typeface="宋体" charset="0"/>
                <a:cs typeface="宋体" charset="0"/>
              </a:rPr>
              <a:t>edu</a:t>
            </a:r>
            <a:r>
              <a:rPr lang="en-US" altLang="zh-CN" sz="1200" dirty="0">
                <a:solidFill>
                  <a:schemeClr val="hlink"/>
                </a:solidFill>
                <a:latin typeface="+mj-lt"/>
                <a:ea typeface="宋体" charset="0"/>
                <a:cs typeface="宋体" charset="0"/>
              </a:rPr>
              <a:t> server)</a:t>
            </a:r>
          </a:p>
          <a:p>
            <a:pPr algn="ctr">
              <a:defRPr/>
            </a:pPr>
            <a:r>
              <a:rPr lang="en-US" altLang="zh-CN" sz="1200" dirty="0">
                <a:solidFill>
                  <a:schemeClr val="hlink"/>
                </a:solidFill>
                <a:latin typeface="+mj-lt"/>
                <a:ea typeface="宋体" charset="0"/>
                <a:cs typeface="宋体" charset="0"/>
              </a:rPr>
              <a:t> by its private key</a:t>
            </a:r>
          </a:p>
        </p:txBody>
      </p:sp>
      <p:sp>
        <p:nvSpPr>
          <p:cNvPr id="44045" name="Rectangle 13"/>
          <p:cNvSpPr>
            <a:spLocks noChangeArrowheads="1"/>
          </p:cNvSpPr>
          <p:nvPr/>
        </p:nvSpPr>
        <p:spPr bwMode="auto">
          <a:xfrm>
            <a:off x="7924800" y="3810000"/>
            <a:ext cx="2462213" cy="4572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zh-CN" altLang="en-US" sz="2400" dirty="0">
                <a:solidFill>
                  <a:srgbClr val="000000"/>
                </a:solidFill>
                <a:latin typeface="+mj-lt"/>
                <a:ea typeface="宋体" charset="0"/>
                <a:cs typeface="宋体" charset="0"/>
              </a:rPr>
              <a:t>.</a:t>
            </a:r>
            <a:r>
              <a:rPr lang="en-US" altLang="zh-CN" sz="2400" dirty="0" err="1">
                <a:solidFill>
                  <a:srgbClr val="000000"/>
                </a:solidFill>
                <a:latin typeface="+mj-lt"/>
                <a:ea typeface="宋体" charset="0"/>
                <a:cs typeface="宋体" charset="0"/>
              </a:rPr>
              <a:t>edu</a:t>
            </a:r>
            <a:endParaRPr lang="en-US" altLang="zh-CN" sz="2400" dirty="0">
              <a:solidFill>
                <a:srgbClr val="000000"/>
              </a:solidFill>
              <a:latin typeface="+mj-lt"/>
              <a:ea typeface="宋体" charset="0"/>
              <a:cs typeface="宋体" charset="0"/>
            </a:endParaRPr>
          </a:p>
        </p:txBody>
      </p:sp>
      <p:sp>
        <p:nvSpPr>
          <p:cNvPr id="44047" name="Line 15"/>
          <p:cNvSpPr>
            <a:spLocks noChangeShapeType="1"/>
          </p:cNvSpPr>
          <p:nvPr/>
        </p:nvSpPr>
        <p:spPr bwMode="auto">
          <a:xfrm>
            <a:off x="6019800" y="4038600"/>
            <a:ext cx="1905000" cy="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48" name="Rectangle 16"/>
          <p:cNvSpPr>
            <a:spLocks noChangeArrowheads="1"/>
          </p:cNvSpPr>
          <p:nvPr/>
        </p:nvSpPr>
        <p:spPr bwMode="auto">
          <a:xfrm>
            <a:off x="6756522" y="4879527"/>
            <a:ext cx="3293209" cy="830997"/>
          </a:xfrm>
          <a:prstGeom prst="rect">
            <a:avLst/>
          </a:prstGeom>
          <a:solidFill>
            <a:srgbClr val="D9D9D9"/>
          </a:solidFill>
          <a:ln>
            <a:noFill/>
          </a:ln>
          <a:effectLst/>
        </p:spPr>
        <p:txBody>
          <a:bodyPr wrap="none">
            <a:spAutoFit/>
          </a:bodyPr>
          <a:lstStyle/>
          <a:p>
            <a:pPr algn="ctr">
              <a:defRPr/>
            </a:pPr>
            <a:r>
              <a:rPr lang="en-US" altLang="zh-CN" sz="1200" dirty="0">
                <a:solidFill>
                  <a:srgbClr val="000000"/>
                </a:solidFill>
                <a:latin typeface="+mj-lt"/>
                <a:ea typeface="宋体" charset="0"/>
                <a:cs typeface="宋体" charset="0"/>
              </a:rPr>
              <a:t>ask </a:t>
            </a:r>
            <a:r>
              <a:rPr lang="en-US" altLang="zh-CN" sz="1200" dirty="0" err="1">
                <a:solidFill>
                  <a:srgbClr val="000000"/>
                </a:solidFill>
                <a:latin typeface="+mj-lt"/>
                <a:ea typeface="宋体" charset="0"/>
                <a:cs typeface="宋体" charset="0"/>
              </a:rPr>
              <a:t>uchicago.edu</a:t>
            </a:r>
            <a:r>
              <a:rPr lang="en-US" altLang="zh-CN" sz="1200" dirty="0">
                <a:solidFill>
                  <a:srgbClr val="000000"/>
                </a:solidFill>
                <a:latin typeface="+mj-lt"/>
                <a:ea typeface="宋体" charset="0"/>
                <a:cs typeface="宋体" charset="0"/>
              </a:rPr>
              <a:t> server</a:t>
            </a:r>
          </a:p>
          <a:p>
            <a:pPr algn="ctr">
              <a:defRPr/>
            </a:pPr>
            <a:r>
              <a:rPr lang="en-US" altLang="zh-CN" sz="1200" dirty="0">
                <a:solidFill>
                  <a:schemeClr val="hlink"/>
                </a:solidFill>
                <a:latin typeface="+mj-lt"/>
                <a:ea typeface="宋体" charset="0"/>
                <a:cs typeface="宋体" charset="0"/>
              </a:rPr>
              <a:t>SIG(the IP address and PK of </a:t>
            </a:r>
            <a:r>
              <a:rPr lang="en-US" altLang="zh-CN" sz="1200" dirty="0" err="1">
                <a:solidFill>
                  <a:schemeClr val="hlink"/>
                </a:solidFill>
                <a:latin typeface="+mj-lt"/>
                <a:ea typeface="宋体" charset="0"/>
                <a:cs typeface="宋体" charset="0"/>
              </a:rPr>
              <a:t>princeton.edu</a:t>
            </a:r>
            <a:r>
              <a:rPr lang="en-US" altLang="zh-CN" sz="1200" dirty="0">
                <a:solidFill>
                  <a:schemeClr val="hlink"/>
                </a:solidFill>
                <a:latin typeface="+mj-lt"/>
                <a:ea typeface="宋体" charset="0"/>
                <a:cs typeface="宋体" charset="0"/>
              </a:rPr>
              <a:t> server)</a:t>
            </a:r>
          </a:p>
          <a:p>
            <a:pPr algn="ctr">
              <a:defRPr/>
            </a:pPr>
            <a:r>
              <a:rPr lang="en-US" altLang="zh-CN" sz="1200" dirty="0">
                <a:solidFill>
                  <a:schemeClr val="hlink"/>
                </a:solidFill>
                <a:latin typeface="+mj-lt"/>
                <a:ea typeface="宋体" charset="0"/>
                <a:cs typeface="宋体" charset="0"/>
              </a:rPr>
              <a:t>by its private key</a:t>
            </a:r>
          </a:p>
          <a:p>
            <a:pPr algn="ctr">
              <a:defRPr/>
            </a:pPr>
            <a:endParaRPr lang="en-US" altLang="zh-CN" sz="1200" dirty="0">
              <a:solidFill>
                <a:schemeClr val="hlink"/>
              </a:solidFill>
              <a:latin typeface="+mj-lt"/>
              <a:ea typeface="宋体" charset="0"/>
              <a:cs typeface="宋体" charset="0"/>
            </a:endParaRPr>
          </a:p>
        </p:txBody>
      </p:sp>
      <p:sp>
        <p:nvSpPr>
          <p:cNvPr id="44049" name="Line 17"/>
          <p:cNvSpPr>
            <a:spLocks noChangeShapeType="1"/>
          </p:cNvSpPr>
          <p:nvPr/>
        </p:nvSpPr>
        <p:spPr bwMode="auto">
          <a:xfrm flipH="1">
            <a:off x="5943600" y="4191000"/>
            <a:ext cx="1981200" cy="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0" name="Rectangle 18"/>
          <p:cNvSpPr>
            <a:spLocks noChangeArrowheads="1"/>
          </p:cNvSpPr>
          <p:nvPr/>
        </p:nvSpPr>
        <p:spPr bwMode="auto">
          <a:xfrm>
            <a:off x="7848600" y="6096000"/>
            <a:ext cx="2463800" cy="533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dirty="0" err="1">
                <a:solidFill>
                  <a:srgbClr val="000000"/>
                </a:solidFill>
                <a:latin typeface="+mj-lt"/>
                <a:ea typeface="宋体" charset="0"/>
                <a:cs typeface="宋体" charset="0"/>
              </a:rPr>
              <a:t>uchicago.edu</a:t>
            </a:r>
            <a:endParaRPr lang="en-US" altLang="zh-CN" sz="2400" dirty="0">
              <a:solidFill>
                <a:srgbClr val="000000"/>
              </a:solidFill>
              <a:latin typeface="+mj-lt"/>
              <a:ea typeface="宋体" charset="0"/>
              <a:cs typeface="宋体" charset="0"/>
            </a:endParaRPr>
          </a:p>
        </p:txBody>
      </p:sp>
      <p:sp>
        <p:nvSpPr>
          <p:cNvPr id="44051" name="Line 19"/>
          <p:cNvSpPr>
            <a:spLocks noChangeShapeType="1"/>
          </p:cNvSpPr>
          <p:nvPr/>
        </p:nvSpPr>
        <p:spPr bwMode="auto">
          <a:xfrm>
            <a:off x="5562600" y="4419600"/>
            <a:ext cx="2286000" cy="19050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2" name="Line 20"/>
          <p:cNvSpPr>
            <a:spLocks noChangeShapeType="1"/>
          </p:cNvSpPr>
          <p:nvPr/>
        </p:nvSpPr>
        <p:spPr bwMode="auto">
          <a:xfrm flipH="1" flipV="1">
            <a:off x="5334000" y="4419600"/>
            <a:ext cx="2514600" cy="21336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4" name="Rectangle 22"/>
          <p:cNvSpPr>
            <a:spLocks noChangeArrowheads="1"/>
          </p:cNvSpPr>
          <p:nvPr/>
        </p:nvSpPr>
        <p:spPr bwMode="auto">
          <a:xfrm>
            <a:off x="5128828" y="5405439"/>
            <a:ext cx="135966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a:solidFill>
                  <a:schemeClr val="hlink"/>
                </a:solidFill>
                <a:latin typeface="+mj-lt"/>
                <a:ea typeface="宋体" charset="0"/>
                <a:cs typeface="宋体" charset="0"/>
              </a:rPr>
              <a:t>SIG(xxx.xxx.xxx.xxx)</a:t>
            </a:r>
          </a:p>
          <a:p>
            <a:pPr algn="ctr">
              <a:defRPr/>
            </a:pPr>
            <a:r>
              <a:rPr lang="en-US" altLang="zh-CN" sz="1200">
                <a:solidFill>
                  <a:schemeClr val="hlink"/>
                </a:solidFill>
                <a:latin typeface="+mj-lt"/>
                <a:ea typeface="宋体" charset="0"/>
                <a:cs typeface="宋体" charset="0"/>
              </a:rPr>
              <a:t>by its private key</a:t>
            </a:r>
          </a:p>
          <a:p>
            <a:pPr algn="ctr">
              <a:defRPr/>
            </a:pPr>
            <a:endParaRPr lang="en-US" altLang="zh-CN" sz="1200">
              <a:solidFill>
                <a:schemeClr val="hlink"/>
              </a:solidFill>
              <a:latin typeface="+mj-lt"/>
              <a:ea typeface="宋体" charset="0"/>
              <a:cs typeface="宋体" charset="0"/>
            </a:endParaRPr>
          </a:p>
        </p:txBody>
      </p:sp>
      <p:sp>
        <p:nvSpPr>
          <p:cNvPr id="44055" name="Rectangle 23"/>
          <p:cNvSpPr>
            <a:spLocks noChangeArrowheads="1"/>
          </p:cNvSpPr>
          <p:nvPr/>
        </p:nvSpPr>
        <p:spPr bwMode="auto">
          <a:xfrm>
            <a:off x="3053808" y="3810001"/>
            <a:ext cx="106471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a:solidFill>
                  <a:srgbClr val="000000"/>
                </a:solidFill>
                <a:latin typeface="+mj-lt"/>
                <a:ea typeface="宋体" charset="0"/>
                <a:cs typeface="宋体" charset="0"/>
              </a:rPr>
              <a:t>xxx.xxx.xxx.xxx</a:t>
            </a:r>
          </a:p>
        </p:txBody>
      </p:sp>
      <p:sp>
        <p:nvSpPr>
          <p:cNvPr id="44056" name="Line 24"/>
          <p:cNvSpPr>
            <a:spLocks noChangeShapeType="1"/>
          </p:cNvSpPr>
          <p:nvPr/>
        </p:nvSpPr>
        <p:spPr bwMode="auto">
          <a:xfrm flipH="1">
            <a:off x="2895600" y="3733800"/>
            <a:ext cx="1431925" cy="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7" name="Freeform 25"/>
          <p:cNvSpPr>
            <a:spLocks/>
          </p:cNvSpPr>
          <p:nvPr/>
        </p:nvSpPr>
        <p:spPr bwMode="auto">
          <a:xfrm>
            <a:off x="4495801" y="4419601"/>
            <a:ext cx="574675" cy="469900"/>
          </a:xfrm>
          <a:custGeom>
            <a:avLst/>
            <a:gdLst>
              <a:gd name="T0" fmla="*/ 56 w 392"/>
              <a:gd name="T1" fmla="*/ 0 h 296"/>
              <a:gd name="T2" fmla="*/ 56 w 392"/>
              <a:gd name="T3" fmla="*/ 288 h 296"/>
              <a:gd name="T4" fmla="*/ 392 w 392"/>
              <a:gd name="T5" fmla="*/ 48 h 296"/>
            </a:gdLst>
            <a:ahLst/>
            <a:cxnLst>
              <a:cxn ang="0">
                <a:pos x="T0" y="T1"/>
              </a:cxn>
              <a:cxn ang="0">
                <a:pos x="T2" y="T3"/>
              </a:cxn>
              <a:cxn ang="0">
                <a:pos x="T4" y="T5"/>
              </a:cxn>
            </a:cxnLst>
            <a:rect l="0" t="0" r="r" b="b"/>
            <a:pathLst>
              <a:path w="392" h="296">
                <a:moveTo>
                  <a:pt x="56" y="0"/>
                </a:moveTo>
                <a:cubicBezTo>
                  <a:pt x="28" y="140"/>
                  <a:pt x="0" y="280"/>
                  <a:pt x="56" y="288"/>
                </a:cubicBezTo>
                <a:cubicBezTo>
                  <a:pt x="112" y="296"/>
                  <a:pt x="252" y="172"/>
                  <a:pt x="392" y="48"/>
                </a:cubicBezTo>
              </a:path>
            </a:pathLst>
          </a:custGeom>
          <a:noFill/>
          <a:ln w="12700" cap="flat" cmpd="sng">
            <a:solidFill>
              <a:schemeClr val="tx1"/>
            </a:solidFill>
            <a:prstDash val="solid"/>
            <a:round/>
            <a:headEnd type="none" w="med" len="med"/>
            <a:tailEnd type="arrow"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8" name="Text Box 26"/>
          <p:cNvSpPr txBox="1">
            <a:spLocks noChangeArrowheads="1"/>
          </p:cNvSpPr>
          <p:nvPr/>
        </p:nvSpPr>
        <p:spPr bwMode="auto">
          <a:xfrm>
            <a:off x="4178063" y="4876801"/>
            <a:ext cx="975202"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a:solidFill>
                  <a:srgbClr val="000000"/>
                </a:solidFill>
                <a:latin typeface="+mj-lt"/>
                <a:ea typeface="宋体" charset="0"/>
                <a:cs typeface="宋体" charset="0"/>
              </a:rPr>
              <a:t>add to cache</a:t>
            </a:r>
          </a:p>
        </p:txBody>
      </p:sp>
      <p:sp>
        <p:nvSpPr>
          <p:cNvPr id="44059" name="Rectangle 27"/>
          <p:cNvSpPr>
            <a:spLocks noChangeArrowheads="1"/>
          </p:cNvSpPr>
          <p:nvPr/>
        </p:nvSpPr>
        <p:spPr bwMode="auto">
          <a:xfrm>
            <a:off x="1828800" y="5943600"/>
            <a:ext cx="2463800" cy="533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dirty="0" err="1">
                <a:solidFill>
                  <a:srgbClr val="000000"/>
                </a:solidFill>
                <a:latin typeface="+mj-lt"/>
                <a:ea typeface="宋体" charset="0"/>
                <a:cs typeface="宋体" charset="0"/>
              </a:rPr>
              <a:t>uchicago.edu</a:t>
            </a:r>
            <a:endParaRPr lang="en-US" altLang="zh-CN" sz="2400" dirty="0">
              <a:solidFill>
                <a:srgbClr val="000000"/>
              </a:solidFill>
              <a:latin typeface="+mj-lt"/>
              <a:ea typeface="宋体" charset="0"/>
              <a:cs typeface="宋体" charset="0"/>
            </a:endParaRPr>
          </a:p>
        </p:txBody>
      </p:sp>
      <p:sp>
        <p:nvSpPr>
          <p:cNvPr id="44060" name="Line 28"/>
          <p:cNvSpPr>
            <a:spLocks noChangeShapeType="1"/>
          </p:cNvSpPr>
          <p:nvPr/>
        </p:nvSpPr>
        <p:spPr bwMode="auto">
          <a:xfrm flipH="1" flipV="1">
            <a:off x="2133600" y="4191000"/>
            <a:ext cx="0" cy="17526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61" name="Line 29"/>
          <p:cNvSpPr>
            <a:spLocks noChangeShapeType="1"/>
          </p:cNvSpPr>
          <p:nvPr/>
        </p:nvSpPr>
        <p:spPr bwMode="auto">
          <a:xfrm>
            <a:off x="2362200" y="4191000"/>
            <a:ext cx="0" cy="17526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64" name="Text Box 32"/>
          <p:cNvSpPr txBox="1">
            <a:spLocks noChangeArrowheads="1"/>
          </p:cNvSpPr>
          <p:nvPr/>
        </p:nvSpPr>
        <p:spPr bwMode="auto">
          <a:xfrm>
            <a:off x="3048000" y="4114800"/>
            <a:ext cx="990600" cy="4985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0000"/>
              </a:spcBef>
              <a:buClr>
                <a:schemeClr val="folHlink"/>
              </a:buClr>
              <a:defRPr/>
            </a:pPr>
            <a:r>
              <a:rPr kumimoji="1" lang="en-US" altLang="zh-CN" sz="1200">
                <a:solidFill>
                  <a:schemeClr val="hlink"/>
                </a:solidFill>
                <a:latin typeface="+mj-lt"/>
                <a:ea typeface="宋体" charset="0"/>
                <a:cs typeface="宋体" charset="0"/>
              </a:rPr>
              <a:t>transaction </a:t>
            </a:r>
          </a:p>
          <a:p>
            <a:pPr>
              <a:spcBef>
                <a:spcPct val="20000"/>
              </a:spcBef>
              <a:buClr>
                <a:schemeClr val="folHlink"/>
              </a:buClr>
              <a:defRPr/>
            </a:pPr>
            <a:r>
              <a:rPr kumimoji="1" lang="en-US" altLang="zh-CN" sz="1200">
                <a:solidFill>
                  <a:schemeClr val="hlink"/>
                </a:solidFill>
                <a:latin typeface="+mj-lt"/>
                <a:ea typeface="宋体" charset="0"/>
                <a:cs typeface="宋体" charset="0"/>
              </a:rPr>
              <a:t>signatures</a:t>
            </a:r>
          </a:p>
        </p:txBody>
      </p:sp>
      <p:sp>
        <p:nvSpPr>
          <p:cNvPr id="44065" name="Line 33"/>
          <p:cNvSpPr>
            <a:spLocks noChangeShapeType="1"/>
          </p:cNvSpPr>
          <p:nvPr/>
        </p:nvSpPr>
        <p:spPr bwMode="auto">
          <a:xfrm flipH="1">
            <a:off x="3810000" y="4114800"/>
            <a:ext cx="533400" cy="304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j-lt"/>
            </a:endParaRPr>
          </a:p>
        </p:txBody>
      </p:sp>
      <p:sp>
        <p:nvSpPr>
          <p:cNvPr id="44066" name="Line 34"/>
          <p:cNvSpPr>
            <a:spLocks noChangeShapeType="1"/>
          </p:cNvSpPr>
          <p:nvPr/>
        </p:nvSpPr>
        <p:spPr bwMode="auto">
          <a:xfrm>
            <a:off x="2738437" y="4186237"/>
            <a:ext cx="385763" cy="1571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j-lt"/>
            </a:endParaRPr>
          </a:p>
        </p:txBody>
      </p:sp>
    </p:spTree>
    <p:extLst>
      <p:ext uri="{BB962C8B-B14F-4D97-AF65-F5344CB8AC3E}">
        <p14:creationId xmlns:p14="http://schemas.microsoft.com/office/powerpoint/2010/main" val="2467698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 calcmode="lin" valueType="num">
                                      <p:cBhvr additive="base">
                                        <p:cTn id="7" dur="500" fill="hold"/>
                                        <p:tgtEl>
                                          <p:spTgt spid="44037"/>
                                        </p:tgtEl>
                                        <p:attrNameLst>
                                          <p:attrName>ppt_x</p:attrName>
                                        </p:attrNameLst>
                                      </p:cBhvr>
                                      <p:tavLst>
                                        <p:tav tm="0">
                                          <p:val>
                                            <p:strVal val="0-#ppt_w/2"/>
                                          </p:val>
                                        </p:tav>
                                        <p:tav tm="100000">
                                          <p:val>
                                            <p:strVal val="#ppt_x"/>
                                          </p:val>
                                        </p:tav>
                                      </p:tavLst>
                                    </p:anim>
                                    <p:anim calcmode="lin" valueType="num">
                                      <p:cBhvr additive="base">
                                        <p:cTn id="8" dur="500" fill="hold"/>
                                        <p:tgtEl>
                                          <p:spTgt spid="440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8"/>
                                        </p:tgtEl>
                                        <p:attrNameLst>
                                          <p:attrName>style.visibility</p:attrName>
                                        </p:attrNameLst>
                                      </p:cBhvr>
                                      <p:to>
                                        <p:strVal val="visible"/>
                                      </p:to>
                                    </p:set>
                                    <p:anim calcmode="lin" valueType="num">
                                      <p:cBhvr additive="base">
                                        <p:cTn id="13" dur="500" fill="hold"/>
                                        <p:tgtEl>
                                          <p:spTgt spid="44038"/>
                                        </p:tgtEl>
                                        <p:attrNameLst>
                                          <p:attrName>ppt_x</p:attrName>
                                        </p:attrNameLst>
                                      </p:cBhvr>
                                      <p:tavLst>
                                        <p:tav tm="0">
                                          <p:val>
                                            <p:strVal val="#ppt_x"/>
                                          </p:val>
                                        </p:tav>
                                        <p:tav tm="100000">
                                          <p:val>
                                            <p:strVal val="#ppt_x"/>
                                          </p:val>
                                        </p:tav>
                                      </p:tavLst>
                                    </p:anim>
                                    <p:anim calcmode="lin" valueType="num">
                                      <p:cBhvr additive="base">
                                        <p:cTn id="14" dur="500" fill="hold"/>
                                        <p:tgtEl>
                                          <p:spTgt spid="44038"/>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44036"/>
                                        </p:tgtEl>
                                        <p:attrNameLst>
                                          <p:attrName>style.visibility</p:attrName>
                                        </p:attrNameLst>
                                      </p:cBhvr>
                                      <p:to>
                                        <p:strVal val="visible"/>
                                      </p:to>
                                    </p:set>
                                  </p:childTnLst>
                                </p:cTn>
                              </p:par>
                            </p:childTnLst>
                          </p:cTn>
                        </p:par>
                        <p:par>
                          <p:cTn id="18" fill="hold" nodeType="afterGroup">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44039"/>
                                        </p:tgtEl>
                                        <p:attrNameLst>
                                          <p:attrName>style.visibility</p:attrName>
                                        </p:attrNameLst>
                                      </p:cBhvr>
                                      <p:to>
                                        <p:strVal val="visible"/>
                                      </p:to>
                                    </p:set>
                                    <p:anim calcmode="lin" valueType="num">
                                      <p:cBhvr additive="base">
                                        <p:cTn id="21" dur="500" fill="hold"/>
                                        <p:tgtEl>
                                          <p:spTgt spid="44039"/>
                                        </p:tgtEl>
                                        <p:attrNameLst>
                                          <p:attrName>ppt_x</p:attrName>
                                        </p:attrNameLst>
                                      </p:cBhvr>
                                      <p:tavLst>
                                        <p:tav tm="0">
                                          <p:val>
                                            <p:strVal val="#ppt_x"/>
                                          </p:val>
                                        </p:tav>
                                        <p:tav tm="100000">
                                          <p:val>
                                            <p:strVal val="#ppt_x"/>
                                          </p:val>
                                        </p:tav>
                                      </p:tavLst>
                                    </p:anim>
                                    <p:anim calcmode="lin" valueType="num">
                                      <p:cBhvr additive="base">
                                        <p:cTn id="22" dur="500" fill="hold"/>
                                        <p:tgtEl>
                                          <p:spTgt spid="4403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4040"/>
                                        </p:tgtEl>
                                        <p:attrNameLst>
                                          <p:attrName>style.visibility</p:attrName>
                                        </p:attrNameLst>
                                      </p:cBhvr>
                                      <p:to>
                                        <p:strVal val="visible"/>
                                      </p:to>
                                    </p:set>
                                    <p:anim calcmode="lin" valueType="num">
                                      <p:cBhvr additive="base">
                                        <p:cTn id="27" dur="500" fill="hold"/>
                                        <p:tgtEl>
                                          <p:spTgt spid="44040"/>
                                        </p:tgtEl>
                                        <p:attrNameLst>
                                          <p:attrName>ppt_x</p:attrName>
                                        </p:attrNameLst>
                                      </p:cBhvr>
                                      <p:tavLst>
                                        <p:tav tm="0">
                                          <p:val>
                                            <p:strVal val="#ppt_x"/>
                                          </p:val>
                                        </p:tav>
                                        <p:tav tm="100000">
                                          <p:val>
                                            <p:strVal val="#ppt_x"/>
                                          </p:val>
                                        </p:tav>
                                      </p:tavLst>
                                    </p:anim>
                                    <p:anim calcmode="lin" valueType="num">
                                      <p:cBhvr additive="base">
                                        <p:cTn id="28" dur="500" fill="hold"/>
                                        <p:tgtEl>
                                          <p:spTgt spid="44040"/>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44041"/>
                                        </p:tgtEl>
                                        <p:attrNameLst>
                                          <p:attrName>style.visibility</p:attrName>
                                        </p:attrNameLst>
                                      </p:cBhvr>
                                      <p:to>
                                        <p:strVal val="visible"/>
                                      </p:to>
                                    </p:set>
                                    <p:anim calcmode="lin" valueType="num">
                                      <p:cBhvr additive="base">
                                        <p:cTn id="32" dur="500" fill="hold"/>
                                        <p:tgtEl>
                                          <p:spTgt spid="44041"/>
                                        </p:tgtEl>
                                        <p:attrNameLst>
                                          <p:attrName>ppt_x</p:attrName>
                                        </p:attrNameLst>
                                      </p:cBhvr>
                                      <p:tavLst>
                                        <p:tav tm="0">
                                          <p:val>
                                            <p:strVal val="#ppt_x"/>
                                          </p:val>
                                        </p:tav>
                                        <p:tav tm="100000">
                                          <p:val>
                                            <p:strVal val="#ppt_x"/>
                                          </p:val>
                                        </p:tav>
                                      </p:tavLst>
                                    </p:anim>
                                    <p:anim calcmode="lin" valueType="num">
                                      <p:cBhvr additive="base">
                                        <p:cTn id="33" dur="500" fill="hold"/>
                                        <p:tgtEl>
                                          <p:spTgt spid="44041"/>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1000"/>
                            </p:stCondLst>
                            <p:childTnLst>
                              <p:par>
                                <p:cTn id="35" presetID="1" presetClass="entr" presetSubtype="0" fill="hold" nodeType="afterEffect">
                                  <p:stCondLst>
                                    <p:cond delay="0"/>
                                  </p:stCondLst>
                                  <p:childTnLst>
                                    <p:set>
                                      <p:cBhvr>
                                        <p:cTn id="36" dur="1" fill="hold">
                                          <p:stCondLst>
                                            <p:cond delay="499"/>
                                          </p:stCondLst>
                                        </p:cTn>
                                        <p:tgtEl>
                                          <p:spTgt spid="4404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4044"/>
                                        </p:tgtEl>
                                        <p:attrNameLst>
                                          <p:attrName>style.visibility</p:attrName>
                                        </p:attrNameLst>
                                      </p:cBhvr>
                                      <p:to>
                                        <p:strVal val="visible"/>
                                      </p:to>
                                    </p:set>
                                    <p:anim calcmode="lin" valueType="num">
                                      <p:cBhvr additive="base">
                                        <p:cTn id="41" dur="500" fill="hold"/>
                                        <p:tgtEl>
                                          <p:spTgt spid="44044"/>
                                        </p:tgtEl>
                                        <p:attrNameLst>
                                          <p:attrName>ppt_x</p:attrName>
                                        </p:attrNameLst>
                                      </p:cBhvr>
                                      <p:tavLst>
                                        <p:tav tm="0">
                                          <p:val>
                                            <p:strVal val="#ppt_x"/>
                                          </p:val>
                                        </p:tav>
                                        <p:tav tm="100000">
                                          <p:val>
                                            <p:strVal val="#ppt_x"/>
                                          </p:val>
                                        </p:tav>
                                      </p:tavLst>
                                    </p:anim>
                                    <p:anim calcmode="lin" valueType="num">
                                      <p:cBhvr additive="base">
                                        <p:cTn id="42" dur="500" fill="hold"/>
                                        <p:tgtEl>
                                          <p:spTgt spid="44044"/>
                                        </p:tgtEl>
                                        <p:attrNameLst>
                                          <p:attrName>ppt_y</p:attrName>
                                        </p:attrNameLst>
                                      </p:cBhvr>
                                      <p:tavLst>
                                        <p:tav tm="0">
                                          <p:val>
                                            <p:strVal val="1+#ppt_h/2"/>
                                          </p:val>
                                        </p:tav>
                                        <p:tav tm="100000">
                                          <p:val>
                                            <p:strVal val="#ppt_y"/>
                                          </p:val>
                                        </p:tav>
                                      </p:tavLst>
                                    </p:anim>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4404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44045"/>
                                        </p:tgtEl>
                                        <p:attrNameLst>
                                          <p:attrName>style.visibility</p:attrName>
                                        </p:attrNameLst>
                                      </p:cBhvr>
                                      <p:to>
                                        <p:strVal val="visible"/>
                                      </p:to>
                                    </p:set>
                                    <p:anim calcmode="lin" valueType="num">
                                      <p:cBhvr additive="base">
                                        <p:cTn id="50" dur="500" fill="hold"/>
                                        <p:tgtEl>
                                          <p:spTgt spid="44045"/>
                                        </p:tgtEl>
                                        <p:attrNameLst>
                                          <p:attrName>ppt_x</p:attrName>
                                        </p:attrNameLst>
                                      </p:cBhvr>
                                      <p:tavLst>
                                        <p:tav tm="0">
                                          <p:val>
                                            <p:strVal val="#ppt_x"/>
                                          </p:val>
                                        </p:tav>
                                        <p:tav tm="100000">
                                          <p:val>
                                            <p:strVal val="#ppt_x"/>
                                          </p:val>
                                        </p:tav>
                                      </p:tavLst>
                                    </p:anim>
                                    <p:anim calcmode="lin" valueType="num">
                                      <p:cBhvr additive="base">
                                        <p:cTn id="51" dur="500" fill="hold"/>
                                        <p:tgtEl>
                                          <p:spTgt spid="44045"/>
                                        </p:tgtEl>
                                        <p:attrNameLst>
                                          <p:attrName>ppt_y</p:attrName>
                                        </p:attrNameLst>
                                      </p:cBhvr>
                                      <p:tavLst>
                                        <p:tav tm="0">
                                          <p:val>
                                            <p:strVal val="1+#ppt_h/2"/>
                                          </p:val>
                                        </p:tav>
                                        <p:tav tm="100000">
                                          <p:val>
                                            <p:strVal val="#ppt_y"/>
                                          </p:val>
                                        </p:tav>
                                      </p:tavLst>
                                    </p:anim>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4404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4048"/>
                                        </p:tgtEl>
                                        <p:attrNameLst>
                                          <p:attrName>style.visibility</p:attrName>
                                        </p:attrNameLst>
                                      </p:cBhvr>
                                      <p:to>
                                        <p:strVal val="visible"/>
                                      </p:to>
                                    </p:set>
                                    <p:anim calcmode="lin" valueType="num">
                                      <p:cBhvr additive="base">
                                        <p:cTn id="59" dur="500" fill="hold"/>
                                        <p:tgtEl>
                                          <p:spTgt spid="44048"/>
                                        </p:tgtEl>
                                        <p:attrNameLst>
                                          <p:attrName>ppt_x</p:attrName>
                                        </p:attrNameLst>
                                      </p:cBhvr>
                                      <p:tavLst>
                                        <p:tav tm="0">
                                          <p:val>
                                            <p:strVal val="#ppt_x"/>
                                          </p:val>
                                        </p:tav>
                                        <p:tav tm="100000">
                                          <p:val>
                                            <p:strVal val="#ppt_x"/>
                                          </p:val>
                                        </p:tav>
                                      </p:tavLst>
                                    </p:anim>
                                    <p:anim calcmode="lin" valueType="num">
                                      <p:cBhvr additive="base">
                                        <p:cTn id="60" dur="500" fill="hold"/>
                                        <p:tgtEl>
                                          <p:spTgt spid="44048"/>
                                        </p:tgtEl>
                                        <p:attrNameLst>
                                          <p:attrName>ppt_y</p:attrName>
                                        </p:attrNameLst>
                                      </p:cBhvr>
                                      <p:tavLst>
                                        <p:tav tm="0">
                                          <p:val>
                                            <p:strVal val="1+#ppt_h/2"/>
                                          </p:val>
                                        </p:tav>
                                        <p:tav tm="100000">
                                          <p:val>
                                            <p:strVal val="#ppt_y"/>
                                          </p:val>
                                        </p:tav>
                                      </p:tavLst>
                                    </p:anim>
                                  </p:childTnLst>
                                </p:cTn>
                              </p:par>
                            </p:childTnLst>
                          </p:cTn>
                        </p:par>
                        <p:par>
                          <p:cTn id="61" fill="hold" nodeType="afterGroup">
                            <p:stCondLst>
                              <p:cond delay="500"/>
                            </p:stCondLst>
                            <p:childTnLst>
                              <p:par>
                                <p:cTn id="62" presetID="1" presetClass="entr" presetSubtype="0" fill="hold" nodeType="afterEffect">
                                  <p:stCondLst>
                                    <p:cond delay="0"/>
                                  </p:stCondLst>
                                  <p:childTnLst>
                                    <p:set>
                                      <p:cBhvr>
                                        <p:cTn id="63" dur="1" fill="hold">
                                          <p:stCondLst>
                                            <p:cond delay="499"/>
                                          </p:stCondLst>
                                        </p:cTn>
                                        <p:tgtEl>
                                          <p:spTgt spid="4404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44050"/>
                                        </p:tgtEl>
                                        <p:attrNameLst>
                                          <p:attrName>style.visibility</p:attrName>
                                        </p:attrNameLst>
                                      </p:cBhvr>
                                      <p:to>
                                        <p:strVal val="visible"/>
                                      </p:to>
                                    </p:set>
                                    <p:anim calcmode="lin" valueType="num">
                                      <p:cBhvr additive="base">
                                        <p:cTn id="68" dur="500" fill="hold"/>
                                        <p:tgtEl>
                                          <p:spTgt spid="44050"/>
                                        </p:tgtEl>
                                        <p:attrNameLst>
                                          <p:attrName>ppt_x</p:attrName>
                                        </p:attrNameLst>
                                      </p:cBhvr>
                                      <p:tavLst>
                                        <p:tav tm="0">
                                          <p:val>
                                            <p:strVal val="#ppt_x"/>
                                          </p:val>
                                        </p:tav>
                                        <p:tav tm="100000">
                                          <p:val>
                                            <p:strVal val="#ppt_x"/>
                                          </p:val>
                                        </p:tav>
                                      </p:tavLst>
                                    </p:anim>
                                    <p:anim calcmode="lin" valueType="num">
                                      <p:cBhvr additive="base">
                                        <p:cTn id="69" dur="500" fill="hold"/>
                                        <p:tgtEl>
                                          <p:spTgt spid="44050"/>
                                        </p:tgtEl>
                                        <p:attrNameLst>
                                          <p:attrName>ppt_y</p:attrName>
                                        </p:attrNameLst>
                                      </p:cBhvr>
                                      <p:tavLst>
                                        <p:tav tm="0">
                                          <p:val>
                                            <p:strVal val="1+#ppt_h/2"/>
                                          </p:val>
                                        </p:tav>
                                        <p:tav tm="100000">
                                          <p:val>
                                            <p:strVal val="#ppt_y"/>
                                          </p:val>
                                        </p:tav>
                                      </p:tavLst>
                                    </p:anim>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499"/>
                                          </p:stCondLst>
                                        </p:cTn>
                                        <p:tgtEl>
                                          <p:spTgt spid="44051"/>
                                        </p:tgtEl>
                                        <p:attrNameLst>
                                          <p:attrName>style.visibility</p:attrName>
                                        </p:attrNameLst>
                                      </p:cBhvr>
                                      <p:to>
                                        <p:strVal val="visible"/>
                                      </p:to>
                                    </p:set>
                                  </p:childTnLst>
                                </p:cTn>
                              </p:par>
                            </p:childTnLst>
                          </p:cTn>
                        </p:par>
                        <p:par>
                          <p:cTn id="73" fill="hold" nodeType="afterGroup">
                            <p:stCondLst>
                              <p:cond delay="1000"/>
                            </p:stCondLst>
                            <p:childTnLst>
                              <p:par>
                                <p:cTn id="74" presetID="1" presetClass="entr" presetSubtype="0" fill="hold" nodeType="afterEffect">
                                  <p:stCondLst>
                                    <p:cond delay="0"/>
                                  </p:stCondLst>
                                  <p:childTnLst>
                                    <p:set>
                                      <p:cBhvr>
                                        <p:cTn id="75" dur="1" fill="hold">
                                          <p:stCondLst>
                                            <p:cond delay="499"/>
                                          </p:stCondLst>
                                        </p:cTn>
                                        <p:tgtEl>
                                          <p:spTgt spid="44052"/>
                                        </p:tgtEl>
                                        <p:attrNameLst>
                                          <p:attrName>style.visibility</p:attrName>
                                        </p:attrNameLst>
                                      </p:cBhvr>
                                      <p:to>
                                        <p:strVal val="visible"/>
                                      </p:to>
                                    </p:set>
                                  </p:childTnLst>
                                </p:cTn>
                              </p:par>
                            </p:childTnLst>
                          </p:cTn>
                        </p:par>
                        <p:par>
                          <p:cTn id="76" fill="hold" nodeType="afterGroup">
                            <p:stCondLst>
                              <p:cond delay="1500"/>
                            </p:stCondLst>
                            <p:childTnLst>
                              <p:par>
                                <p:cTn id="77" presetID="2" presetClass="entr" presetSubtype="4" fill="hold" grpId="0" nodeType="afterEffect">
                                  <p:stCondLst>
                                    <p:cond delay="0"/>
                                  </p:stCondLst>
                                  <p:childTnLst>
                                    <p:set>
                                      <p:cBhvr>
                                        <p:cTn id="78" dur="1" fill="hold">
                                          <p:stCondLst>
                                            <p:cond delay="0"/>
                                          </p:stCondLst>
                                        </p:cTn>
                                        <p:tgtEl>
                                          <p:spTgt spid="44054"/>
                                        </p:tgtEl>
                                        <p:attrNameLst>
                                          <p:attrName>style.visibility</p:attrName>
                                        </p:attrNameLst>
                                      </p:cBhvr>
                                      <p:to>
                                        <p:strVal val="visible"/>
                                      </p:to>
                                    </p:set>
                                    <p:anim calcmode="lin" valueType="num">
                                      <p:cBhvr additive="base">
                                        <p:cTn id="79" dur="500" fill="hold"/>
                                        <p:tgtEl>
                                          <p:spTgt spid="44054"/>
                                        </p:tgtEl>
                                        <p:attrNameLst>
                                          <p:attrName>ppt_x</p:attrName>
                                        </p:attrNameLst>
                                      </p:cBhvr>
                                      <p:tavLst>
                                        <p:tav tm="0">
                                          <p:val>
                                            <p:strVal val="#ppt_x"/>
                                          </p:val>
                                        </p:tav>
                                        <p:tav tm="100000">
                                          <p:val>
                                            <p:strVal val="#ppt_x"/>
                                          </p:val>
                                        </p:tav>
                                      </p:tavLst>
                                    </p:anim>
                                    <p:anim calcmode="lin" valueType="num">
                                      <p:cBhvr additive="base">
                                        <p:cTn id="80" dur="500" fill="hold"/>
                                        <p:tgtEl>
                                          <p:spTgt spid="44054"/>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4055"/>
                                        </p:tgtEl>
                                        <p:attrNameLst>
                                          <p:attrName>style.visibility</p:attrName>
                                        </p:attrNameLst>
                                      </p:cBhvr>
                                      <p:to>
                                        <p:strVal val="visible"/>
                                      </p:to>
                                    </p:set>
                                    <p:anim calcmode="lin" valueType="num">
                                      <p:cBhvr additive="base">
                                        <p:cTn id="85" dur="500" fill="hold"/>
                                        <p:tgtEl>
                                          <p:spTgt spid="44055"/>
                                        </p:tgtEl>
                                        <p:attrNameLst>
                                          <p:attrName>ppt_x</p:attrName>
                                        </p:attrNameLst>
                                      </p:cBhvr>
                                      <p:tavLst>
                                        <p:tav tm="0">
                                          <p:val>
                                            <p:strVal val="#ppt_x"/>
                                          </p:val>
                                        </p:tav>
                                        <p:tav tm="100000">
                                          <p:val>
                                            <p:strVal val="#ppt_x"/>
                                          </p:val>
                                        </p:tav>
                                      </p:tavLst>
                                    </p:anim>
                                    <p:anim calcmode="lin" valueType="num">
                                      <p:cBhvr additive="base">
                                        <p:cTn id="86" dur="500" fill="hold"/>
                                        <p:tgtEl>
                                          <p:spTgt spid="44055"/>
                                        </p:tgtEl>
                                        <p:attrNameLst>
                                          <p:attrName>ppt_y</p:attrName>
                                        </p:attrNameLst>
                                      </p:cBhvr>
                                      <p:tavLst>
                                        <p:tav tm="0">
                                          <p:val>
                                            <p:strVal val="1+#ppt_h/2"/>
                                          </p:val>
                                        </p:tav>
                                        <p:tav tm="100000">
                                          <p:val>
                                            <p:strVal val="#ppt_y"/>
                                          </p:val>
                                        </p:tav>
                                      </p:tavLst>
                                    </p:anim>
                                  </p:childTnLst>
                                </p:cTn>
                              </p:par>
                            </p:childTnLst>
                          </p:cTn>
                        </p:par>
                        <p:par>
                          <p:cTn id="87" fill="hold" nodeType="afterGroup">
                            <p:stCondLst>
                              <p:cond delay="500"/>
                            </p:stCondLst>
                            <p:childTnLst>
                              <p:par>
                                <p:cTn id="88" presetID="1" presetClass="entr" presetSubtype="0" fill="hold" nodeType="afterEffect">
                                  <p:stCondLst>
                                    <p:cond delay="0"/>
                                  </p:stCondLst>
                                  <p:childTnLst>
                                    <p:set>
                                      <p:cBhvr>
                                        <p:cTn id="89" dur="1" fill="hold">
                                          <p:stCondLst>
                                            <p:cond delay="499"/>
                                          </p:stCondLst>
                                        </p:cTn>
                                        <p:tgtEl>
                                          <p:spTgt spid="44056"/>
                                        </p:tgtEl>
                                        <p:attrNameLst>
                                          <p:attrName>style.visibility</p:attrName>
                                        </p:attrNameLst>
                                      </p:cBhvr>
                                      <p:to>
                                        <p:strVal val="visible"/>
                                      </p:to>
                                    </p:set>
                                  </p:childTnLst>
                                </p:cTn>
                              </p:par>
                            </p:childTnLst>
                          </p:cTn>
                        </p:par>
                        <p:par>
                          <p:cTn id="90" fill="hold" nodeType="afterGroup">
                            <p:stCondLst>
                              <p:cond delay="1000"/>
                            </p:stCondLst>
                            <p:childTnLst>
                              <p:par>
                                <p:cTn id="91" presetID="2" presetClass="entr" presetSubtype="8" fill="hold" grpId="0" nodeType="afterEffect">
                                  <p:stCondLst>
                                    <p:cond delay="0"/>
                                  </p:stCondLst>
                                  <p:childTnLst>
                                    <p:set>
                                      <p:cBhvr>
                                        <p:cTn id="92" dur="1" fill="hold">
                                          <p:stCondLst>
                                            <p:cond delay="0"/>
                                          </p:stCondLst>
                                        </p:cTn>
                                        <p:tgtEl>
                                          <p:spTgt spid="44064"/>
                                        </p:tgtEl>
                                        <p:attrNameLst>
                                          <p:attrName>style.visibility</p:attrName>
                                        </p:attrNameLst>
                                      </p:cBhvr>
                                      <p:to>
                                        <p:strVal val="visible"/>
                                      </p:to>
                                    </p:set>
                                    <p:anim calcmode="lin" valueType="num">
                                      <p:cBhvr additive="base">
                                        <p:cTn id="93" dur="500" fill="hold"/>
                                        <p:tgtEl>
                                          <p:spTgt spid="44064"/>
                                        </p:tgtEl>
                                        <p:attrNameLst>
                                          <p:attrName>ppt_x</p:attrName>
                                        </p:attrNameLst>
                                      </p:cBhvr>
                                      <p:tavLst>
                                        <p:tav tm="0">
                                          <p:val>
                                            <p:strVal val="0-#ppt_w/2"/>
                                          </p:val>
                                        </p:tav>
                                        <p:tav tm="100000">
                                          <p:val>
                                            <p:strVal val="#ppt_x"/>
                                          </p:val>
                                        </p:tav>
                                      </p:tavLst>
                                    </p:anim>
                                    <p:anim calcmode="lin" valueType="num">
                                      <p:cBhvr additive="base">
                                        <p:cTn id="94" dur="500" fill="hold"/>
                                        <p:tgtEl>
                                          <p:spTgt spid="44064"/>
                                        </p:tgtEl>
                                        <p:attrNameLst>
                                          <p:attrName>ppt_y</p:attrName>
                                        </p:attrNameLst>
                                      </p:cBhvr>
                                      <p:tavLst>
                                        <p:tav tm="0">
                                          <p:val>
                                            <p:strVal val="#ppt_y"/>
                                          </p:val>
                                        </p:tav>
                                        <p:tav tm="100000">
                                          <p:val>
                                            <p:strVal val="#ppt_y"/>
                                          </p:val>
                                        </p:tav>
                                      </p:tavLst>
                                    </p:anim>
                                  </p:childTnLst>
                                </p:cTn>
                              </p:par>
                            </p:childTnLst>
                          </p:cTn>
                        </p:par>
                        <p:par>
                          <p:cTn id="95" fill="hold" nodeType="afterGroup">
                            <p:stCondLst>
                              <p:cond delay="1500"/>
                            </p:stCondLst>
                            <p:childTnLst>
                              <p:par>
                                <p:cTn id="96" presetID="2" presetClass="entr" presetSubtype="8" fill="hold" nodeType="afterEffect">
                                  <p:stCondLst>
                                    <p:cond delay="0"/>
                                  </p:stCondLst>
                                  <p:childTnLst>
                                    <p:set>
                                      <p:cBhvr>
                                        <p:cTn id="97" dur="1" fill="hold">
                                          <p:stCondLst>
                                            <p:cond delay="0"/>
                                          </p:stCondLst>
                                        </p:cTn>
                                        <p:tgtEl>
                                          <p:spTgt spid="44065"/>
                                        </p:tgtEl>
                                        <p:attrNameLst>
                                          <p:attrName>style.visibility</p:attrName>
                                        </p:attrNameLst>
                                      </p:cBhvr>
                                      <p:to>
                                        <p:strVal val="visible"/>
                                      </p:to>
                                    </p:set>
                                    <p:anim calcmode="lin" valueType="num">
                                      <p:cBhvr additive="base">
                                        <p:cTn id="98" dur="500" fill="hold"/>
                                        <p:tgtEl>
                                          <p:spTgt spid="44065"/>
                                        </p:tgtEl>
                                        <p:attrNameLst>
                                          <p:attrName>ppt_x</p:attrName>
                                        </p:attrNameLst>
                                      </p:cBhvr>
                                      <p:tavLst>
                                        <p:tav tm="0">
                                          <p:val>
                                            <p:strVal val="0-#ppt_w/2"/>
                                          </p:val>
                                        </p:tav>
                                        <p:tav tm="100000">
                                          <p:val>
                                            <p:strVal val="#ppt_x"/>
                                          </p:val>
                                        </p:tav>
                                      </p:tavLst>
                                    </p:anim>
                                    <p:anim calcmode="lin" valueType="num">
                                      <p:cBhvr additive="base">
                                        <p:cTn id="99" dur="500" fill="hold"/>
                                        <p:tgtEl>
                                          <p:spTgt spid="44065"/>
                                        </p:tgtEl>
                                        <p:attrNameLst>
                                          <p:attrName>ppt_y</p:attrName>
                                        </p:attrNameLst>
                                      </p:cBhvr>
                                      <p:tavLst>
                                        <p:tav tm="0">
                                          <p:val>
                                            <p:strVal val="#ppt_y"/>
                                          </p:val>
                                        </p:tav>
                                        <p:tav tm="100000">
                                          <p:val>
                                            <p:strVal val="#ppt_y"/>
                                          </p:val>
                                        </p:tav>
                                      </p:tavLst>
                                    </p:anim>
                                  </p:childTnLst>
                                </p:cTn>
                              </p:par>
                            </p:childTnLst>
                          </p:cTn>
                        </p:par>
                        <p:par>
                          <p:cTn id="100" fill="hold" nodeType="afterGroup">
                            <p:stCondLst>
                              <p:cond delay="2000"/>
                            </p:stCondLst>
                            <p:childTnLst>
                              <p:par>
                                <p:cTn id="101" presetID="2" presetClass="entr" presetSubtype="8" fill="hold" nodeType="afterEffect">
                                  <p:stCondLst>
                                    <p:cond delay="0"/>
                                  </p:stCondLst>
                                  <p:childTnLst>
                                    <p:set>
                                      <p:cBhvr>
                                        <p:cTn id="102" dur="1" fill="hold">
                                          <p:stCondLst>
                                            <p:cond delay="0"/>
                                          </p:stCondLst>
                                        </p:cTn>
                                        <p:tgtEl>
                                          <p:spTgt spid="44066"/>
                                        </p:tgtEl>
                                        <p:attrNameLst>
                                          <p:attrName>style.visibility</p:attrName>
                                        </p:attrNameLst>
                                      </p:cBhvr>
                                      <p:to>
                                        <p:strVal val="visible"/>
                                      </p:to>
                                    </p:set>
                                    <p:anim calcmode="lin" valueType="num">
                                      <p:cBhvr additive="base">
                                        <p:cTn id="103" dur="500" fill="hold"/>
                                        <p:tgtEl>
                                          <p:spTgt spid="44066"/>
                                        </p:tgtEl>
                                        <p:attrNameLst>
                                          <p:attrName>ppt_x</p:attrName>
                                        </p:attrNameLst>
                                      </p:cBhvr>
                                      <p:tavLst>
                                        <p:tav tm="0">
                                          <p:val>
                                            <p:strVal val="0-#ppt_w/2"/>
                                          </p:val>
                                        </p:tav>
                                        <p:tav tm="100000">
                                          <p:val>
                                            <p:strVal val="#ppt_x"/>
                                          </p:val>
                                        </p:tav>
                                      </p:tavLst>
                                    </p:anim>
                                    <p:anim calcmode="lin" valueType="num">
                                      <p:cBhvr additive="base">
                                        <p:cTn id="104" dur="500" fill="hold"/>
                                        <p:tgtEl>
                                          <p:spTgt spid="44066"/>
                                        </p:tgtEl>
                                        <p:attrNameLst>
                                          <p:attrName>ppt_y</p:attrName>
                                        </p:attrNameLst>
                                      </p:cBhvr>
                                      <p:tavLst>
                                        <p:tav tm="0">
                                          <p:val>
                                            <p:strVal val="#ppt_y"/>
                                          </p:val>
                                        </p:tav>
                                        <p:tav tm="100000">
                                          <p:val>
                                            <p:strVal val="#ppt_y"/>
                                          </p:val>
                                        </p:tav>
                                      </p:tavLst>
                                    </p:anim>
                                  </p:childTnLst>
                                </p:cTn>
                              </p:par>
                            </p:childTnLst>
                          </p:cTn>
                        </p:par>
                        <p:par>
                          <p:cTn id="105" fill="hold" nodeType="afterGroup">
                            <p:stCondLst>
                              <p:cond delay="2500"/>
                            </p:stCondLst>
                            <p:childTnLst>
                              <p:par>
                                <p:cTn id="106" presetID="2" presetClass="entr" presetSubtype="4" fill="hold" grpId="0" nodeType="afterEffect">
                                  <p:stCondLst>
                                    <p:cond delay="0"/>
                                  </p:stCondLst>
                                  <p:childTnLst>
                                    <p:set>
                                      <p:cBhvr>
                                        <p:cTn id="107" dur="1" fill="hold">
                                          <p:stCondLst>
                                            <p:cond delay="0"/>
                                          </p:stCondLst>
                                        </p:cTn>
                                        <p:tgtEl>
                                          <p:spTgt spid="44059"/>
                                        </p:tgtEl>
                                        <p:attrNameLst>
                                          <p:attrName>style.visibility</p:attrName>
                                        </p:attrNameLst>
                                      </p:cBhvr>
                                      <p:to>
                                        <p:strVal val="visible"/>
                                      </p:to>
                                    </p:set>
                                    <p:anim calcmode="lin" valueType="num">
                                      <p:cBhvr additive="base">
                                        <p:cTn id="108" dur="500" fill="hold"/>
                                        <p:tgtEl>
                                          <p:spTgt spid="44059"/>
                                        </p:tgtEl>
                                        <p:attrNameLst>
                                          <p:attrName>ppt_x</p:attrName>
                                        </p:attrNameLst>
                                      </p:cBhvr>
                                      <p:tavLst>
                                        <p:tav tm="0">
                                          <p:val>
                                            <p:strVal val="#ppt_x"/>
                                          </p:val>
                                        </p:tav>
                                        <p:tav tm="100000">
                                          <p:val>
                                            <p:strVal val="#ppt_x"/>
                                          </p:val>
                                        </p:tav>
                                      </p:tavLst>
                                    </p:anim>
                                    <p:anim calcmode="lin" valueType="num">
                                      <p:cBhvr additive="base">
                                        <p:cTn id="109" dur="500" fill="hold"/>
                                        <p:tgtEl>
                                          <p:spTgt spid="44059"/>
                                        </p:tgtEl>
                                        <p:attrNameLst>
                                          <p:attrName>ppt_y</p:attrName>
                                        </p:attrNameLst>
                                      </p:cBhvr>
                                      <p:tavLst>
                                        <p:tav tm="0">
                                          <p:val>
                                            <p:strVal val="1+#ppt_h/2"/>
                                          </p:val>
                                        </p:tav>
                                        <p:tav tm="100000">
                                          <p:val>
                                            <p:strVal val="#ppt_y"/>
                                          </p:val>
                                        </p:tav>
                                      </p:tavLst>
                                    </p:anim>
                                  </p:childTnLst>
                                </p:cTn>
                              </p:par>
                            </p:childTnLst>
                          </p:cTn>
                        </p:par>
                        <p:par>
                          <p:cTn id="110" fill="hold" nodeType="afterGroup">
                            <p:stCondLst>
                              <p:cond delay="3000"/>
                            </p:stCondLst>
                            <p:childTnLst>
                              <p:par>
                                <p:cTn id="111" presetID="1" presetClass="entr" presetSubtype="0" fill="hold" nodeType="afterEffect">
                                  <p:stCondLst>
                                    <p:cond delay="0"/>
                                  </p:stCondLst>
                                  <p:childTnLst>
                                    <p:set>
                                      <p:cBhvr>
                                        <p:cTn id="112" dur="1" fill="hold">
                                          <p:stCondLst>
                                            <p:cond delay="499"/>
                                          </p:stCondLst>
                                        </p:cTn>
                                        <p:tgtEl>
                                          <p:spTgt spid="44057"/>
                                        </p:tgtEl>
                                        <p:attrNameLst>
                                          <p:attrName>style.visibility</p:attrName>
                                        </p:attrNameLst>
                                      </p:cBhvr>
                                      <p:to>
                                        <p:strVal val="visible"/>
                                      </p:to>
                                    </p:set>
                                  </p:childTnLst>
                                </p:cTn>
                              </p:par>
                            </p:childTnLst>
                          </p:cTn>
                        </p:par>
                        <p:par>
                          <p:cTn id="113" fill="hold" nodeType="afterGroup">
                            <p:stCondLst>
                              <p:cond delay="3500"/>
                            </p:stCondLst>
                            <p:childTnLst>
                              <p:par>
                                <p:cTn id="114" presetID="2" presetClass="entr" presetSubtype="8" fill="hold" grpId="0" nodeType="afterEffect">
                                  <p:stCondLst>
                                    <p:cond delay="0"/>
                                  </p:stCondLst>
                                  <p:childTnLst>
                                    <p:set>
                                      <p:cBhvr>
                                        <p:cTn id="115" dur="1" fill="hold">
                                          <p:stCondLst>
                                            <p:cond delay="0"/>
                                          </p:stCondLst>
                                        </p:cTn>
                                        <p:tgtEl>
                                          <p:spTgt spid="44058"/>
                                        </p:tgtEl>
                                        <p:attrNameLst>
                                          <p:attrName>style.visibility</p:attrName>
                                        </p:attrNameLst>
                                      </p:cBhvr>
                                      <p:to>
                                        <p:strVal val="visible"/>
                                      </p:to>
                                    </p:set>
                                    <p:anim calcmode="lin" valueType="num">
                                      <p:cBhvr additive="base">
                                        <p:cTn id="116" dur="500" fill="hold"/>
                                        <p:tgtEl>
                                          <p:spTgt spid="44058"/>
                                        </p:tgtEl>
                                        <p:attrNameLst>
                                          <p:attrName>ppt_x</p:attrName>
                                        </p:attrNameLst>
                                      </p:cBhvr>
                                      <p:tavLst>
                                        <p:tav tm="0">
                                          <p:val>
                                            <p:strVal val="0-#ppt_w/2"/>
                                          </p:val>
                                        </p:tav>
                                        <p:tav tm="100000">
                                          <p:val>
                                            <p:strVal val="#ppt_x"/>
                                          </p:val>
                                        </p:tav>
                                      </p:tavLst>
                                    </p:anim>
                                    <p:anim calcmode="lin" valueType="num">
                                      <p:cBhvr additive="base">
                                        <p:cTn id="117" dur="500" fill="hold"/>
                                        <p:tgtEl>
                                          <p:spTgt spid="44058"/>
                                        </p:tgtEl>
                                        <p:attrNameLst>
                                          <p:attrName>ppt_y</p:attrName>
                                        </p:attrNameLst>
                                      </p:cBhvr>
                                      <p:tavLst>
                                        <p:tav tm="0">
                                          <p:val>
                                            <p:strVal val="#ppt_y"/>
                                          </p:val>
                                        </p:tav>
                                        <p:tav tm="100000">
                                          <p:val>
                                            <p:strVal val="#ppt_y"/>
                                          </p:val>
                                        </p:tav>
                                      </p:tavLst>
                                    </p:anim>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44060"/>
                                        </p:tgtEl>
                                        <p:attrNameLst>
                                          <p:attrName>style.visibility</p:attrName>
                                        </p:attrNameLst>
                                      </p:cBhvr>
                                      <p:to>
                                        <p:strVal val="visible"/>
                                      </p:to>
                                    </p:set>
                                  </p:childTnLst>
                                </p:cTn>
                              </p:par>
                            </p:childTnLst>
                          </p:cTn>
                        </p:par>
                        <p:par>
                          <p:cTn id="122" fill="hold" nodeType="afterGroup">
                            <p:stCondLst>
                              <p:cond delay="500"/>
                            </p:stCondLst>
                            <p:childTnLst>
                              <p:par>
                                <p:cTn id="123" presetID="1" presetClass="entr" presetSubtype="0" fill="hold" nodeType="afterEffect">
                                  <p:stCondLst>
                                    <p:cond delay="0"/>
                                  </p:stCondLst>
                                  <p:childTnLst>
                                    <p:set>
                                      <p:cBhvr>
                                        <p:cTn id="124" dur="1" fill="hold">
                                          <p:stCondLst>
                                            <p:cond delay="499"/>
                                          </p:stCondLst>
                                        </p:cTn>
                                        <p:tgtEl>
                                          <p:spTgt spid="44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utoUpdateAnimBg="0"/>
      <p:bldP spid="44038" grpId="0" autoUpdateAnimBg="0"/>
      <p:bldP spid="44039" grpId="0" animBg="1" autoUpdateAnimBg="0"/>
      <p:bldP spid="44040" grpId="0" animBg="1" autoUpdateAnimBg="0"/>
      <p:bldP spid="44041" grpId="0" autoUpdateAnimBg="0"/>
      <p:bldP spid="44044" grpId="0" animBg="1" autoUpdateAnimBg="0"/>
      <p:bldP spid="44045" grpId="0" animBg="1" autoUpdateAnimBg="0"/>
      <p:bldP spid="44048" grpId="0" animBg="1" autoUpdateAnimBg="0"/>
      <p:bldP spid="44050" grpId="0" animBg="1" autoUpdateAnimBg="0"/>
      <p:bldP spid="44054" grpId="0" autoUpdateAnimBg="0"/>
      <p:bldP spid="44055" grpId="0" autoUpdateAnimBg="0"/>
      <p:bldP spid="44058" grpId="0" autoUpdateAnimBg="0"/>
      <p:bldP spid="44059" grpId="0" animBg="1" autoUpdateAnimBg="0"/>
      <p:bldP spid="4406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CE6B57-0CC3-2E46-9AC4-DD8148F86A0B}"/>
              </a:ext>
            </a:extLst>
          </p:cNvPr>
          <p:cNvPicPr>
            <a:picLocks noChangeAspect="1"/>
          </p:cNvPicPr>
          <p:nvPr/>
        </p:nvPicPr>
        <p:blipFill>
          <a:blip r:embed="rId2"/>
          <a:stretch>
            <a:fillRect/>
          </a:stretch>
        </p:blipFill>
        <p:spPr>
          <a:xfrm>
            <a:off x="2271494" y="0"/>
            <a:ext cx="7649012" cy="6858000"/>
          </a:xfrm>
          <a:prstGeom prst="rect">
            <a:avLst/>
          </a:prstGeom>
        </p:spPr>
      </p:pic>
    </p:spTree>
    <p:extLst>
      <p:ext uri="{BB962C8B-B14F-4D97-AF65-F5344CB8AC3E}">
        <p14:creationId xmlns:p14="http://schemas.microsoft.com/office/powerpoint/2010/main" val="354288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3200" y="2235161"/>
            <a:ext cx="11684000" cy="1143000"/>
          </a:xfrm>
        </p:spPr>
        <p:txBody>
          <a:bodyPr/>
          <a:lstStyle/>
          <a:p>
            <a:pPr algn="ctr"/>
            <a:r>
              <a:rPr lang="en-US" dirty="0"/>
              <a:t>Related Issue: DNS Privacy</a:t>
            </a:r>
          </a:p>
        </p:txBody>
      </p:sp>
      <p:sp>
        <p:nvSpPr>
          <p:cNvPr id="4" name="Slide Number Placeholder 3"/>
          <p:cNvSpPr>
            <a:spLocks noGrp="1"/>
          </p:cNvSpPr>
          <p:nvPr>
            <p:ph type="sldNum" sz="quarter" idx="12"/>
          </p:nvPr>
        </p:nvSpPr>
        <p:spPr/>
        <p:txBody>
          <a:bodyPr/>
          <a:lstStyle/>
          <a:p>
            <a:pPr>
              <a:defRPr/>
            </a:pPr>
            <a:fld id="{C604AA3C-1AC8-C643-8A2A-760E6CDF2191}" type="slidenum">
              <a:rPr lang="en-US" smtClean="0"/>
              <a:pPr>
                <a:defRPr/>
              </a:pPr>
              <a:t>39</a:t>
            </a:fld>
            <a:endParaRPr lang="en-US"/>
          </a:p>
        </p:txBody>
      </p:sp>
    </p:spTree>
    <p:extLst>
      <p:ext uri="{BB962C8B-B14F-4D97-AF65-F5344CB8AC3E}">
        <p14:creationId xmlns:p14="http://schemas.microsoft.com/office/powerpoint/2010/main" val="296807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517619" y="357188"/>
            <a:ext cx="10515600" cy="777874"/>
          </a:xfrm>
        </p:spPr>
        <p:txBody>
          <a:bodyPr/>
          <a:lstStyle/>
          <a:p>
            <a:r>
              <a:rPr lang="en-US" sz="3600" dirty="0"/>
              <a:t>IPv4 Addresses</a:t>
            </a:r>
            <a:endParaRPr lang="en-US" sz="2800" dirty="0"/>
          </a:p>
        </p:txBody>
      </p:sp>
      <p:sp>
        <p:nvSpPr>
          <p:cNvPr id="3075" name="Rectangle 3"/>
          <p:cNvSpPr>
            <a:spLocks noGrp="1" noChangeArrowheads="1"/>
          </p:cNvSpPr>
          <p:nvPr>
            <p:ph idx="1"/>
          </p:nvPr>
        </p:nvSpPr>
        <p:spPr>
          <a:xfrm>
            <a:off x="504497" y="1600200"/>
            <a:ext cx="9706303" cy="1143000"/>
          </a:xfrm>
        </p:spPr>
        <p:txBody>
          <a:bodyPr/>
          <a:lstStyle/>
          <a:p>
            <a:pPr>
              <a:lnSpc>
                <a:spcPct val="130000"/>
              </a:lnSpc>
            </a:pPr>
            <a:r>
              <a:rPr lang="en-US" sz="2400" dirty="0"/>
              <a:t>32-bit number in </a:t>
            </a:r>
            <a:r>
              <a:rPr lang="ja-JP" altLang="en-US" sz="2400" dirty="0">
                <a:latin typeface="Arial"/>
              </a:rPr>
              <a:t>“</a:t>
            </a:r>
            <a:r>
              <a:rPr lang="en-US" sz="2400" dirty="0"/>
              <a:t>dotted-quad</a:t>
            </a:r>
            <a:r>
              <a:rPr lang="ja-JP" altLang="en-US" sz="2400" dirty="0">
                <a:latin typeface="Arial"/>
              </a:rPr>
              <a:t>”</a:t>
            </a:r>
            <a:r>
              <a:rPr lang="en-US" sz="2400" dirty="0"/>
              <a:t> notation</a:t>
            </a:r>
          </a:p>
          <a:p>
            <a:pPr lvl="1">
              <a:lnSpc>
                <a:spcPct val="130000"/>
              </a:lnSpc>
            </a:pPr>
            <a:r>
              <a:rPr lang="en-US" sz="2000" dirty="0">
                <a:hlinkClick r:id="rId3"/>
              </a:rPr>
              <a:t>www.cs.uchicago.edu</a:t>
            </a:r>
            <a:r>
              <a:rPr lang="en-US" sz="2000" dirty="0"/>
              <a:t> ---  128.135.164.125</a:t>
            </a:r>
          </a:p>
        </p:txBody>
      </p:sp>
      <p:sp>
        <p:nvSpPr>
          <p:cNvPr id="24" name="Slide Number Placeholder 5"/>
          <p:cNvSpPr>
            <a:spLocks noGrp="1"/>
          </p:cNvSpPr>
          <p:nvPr>
            <p:ph type="sldNum" sz="quarter" idx="12"/>
          </p:nvPr>
        </p:nvSpPr>
        <p:spPr/>
        <p:txBody>
          <a:bodyPr/>
          <a:lstStyle/>
          <a:p>
            <a:fld id="{AFEFE5BE-FB98-6A4D-8DCC-08AD4B3C464C}" type="slidenum">
              <a:rPr lang="en-US"/>
              <a:pPr/>
              <a:t>4</a:t>
            </a:fld>
            <a:endParaRPr lang="en-US"/>
          </a:p>
        </p:txBody>
      </p:sp>
      <p:grpSp>
        <p:nvGrpSpPr>
          <p:cNvPr id="3076" name="Group 4"/>
          <p:cNvGrpSpPr>
            <a:grpSpLocks/>
          </p:cNvGrpSpPr>
          <p:nvPr/>
        </p:nvGrpSpPr>
        <p:grpSpPr bwMode="auto">
          <a:xfrm>
            <a:off x="2220913" y="3200401"/>
            <a:ext cx="7327900" cy="538163"/>
            <a:chOff x="428" y="893"/>
            <a:chExt cx="4616" cy="339"/>
          </a:xfrm>
        </p:grpSpPr>
        <p:grpSp>
          <p:nvGrpSpPr>
            <p:cNvPr id="3077" name="Group 5"/>
            <p:cNvGrpSpPr>
              <a:grpSpLocks/>
            </p:cNvGrpSpPr>
            <p:nvPr/>
          </p:nvGrpSpPr>
          <p:grpSpPr bwMode="auto">
            <a:xfrm>
              <a:off x="428" y="904"/>
              <a:ext cx="4616" cy="328"/>
              <a:chOff x="428" y="904"/>
              <a:chExt cx="4616" cy="328"/>
            </a:xfrm>
          </p:grpSpPr>
          <p:sp>
            <p:nvSpPr>
              <p:cNvPr id="3078" name="Rectangle 6"/>
              <p:cNvSpPr>
                <a:spLocks noChangeArrowheads="1"/>
              </p:cNvSpPr>
              <p:nvPr/>
            </p:nvSpPr>
            <p:spPr bwMode="auto">
              <a:xfrm>
                <a:off x="428" y="908"/>
                <a:ext cx="4616" cy="32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079" name="Line 7"/>
              <p:cNvSpPr>
                <a:spLocks noChangeShapeType="1"/>
              </p:cNvSpPr>
              <p:nvPr/>
            </p:nvSpPr>
            <p:spPr bwMode="auto">
              <a:xfrm>
                <a:off x="2728" y="904"/>
                <a:ext cx="0" cy="32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8"/>
              <p:cNvSpPr>
                <a:spLocks noChangeShapeType="1"/>
              </p:cNvSpPr>
              <p:nvPr/>
            </p:nvSpPr>
            <p:spPr bwMode="auto">
              <a:xfrm>
                <a:off x="1592" y="904"/>
                <a:ext cx="0" cy="3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9"/>
              <p:cNvSpPr>
                <a:spLocks noChangeShapeType="1"/>
              </p:cNvSpPr>
              <p:nvPr/>
            </p:nvSpPr>
            <p:spPr bwMode="auto">
              <a:xfrm>
                <a:off x="3896" y="912"/>
                <a:ext cx="0" cy="32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082" name="Rectangle 10"/>
            <p:cNvSpPr>
              <a:spLocks noChangeArrowheads="1"/>
            </p:cNvSpPr>
            <p:nvPr/>
          </p:nvSpPr>
          <p:spPr bwMode="auto">
            <a:xfrm>
              <a:off x="438" y="893"/>
              <a:ext cx="1038"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rgbClr val="FF0000"/>
                  </a:solidFill>
                </a:rPr>
                <a:t>10000000</a:t>
              </a:r>
            </a:p>
          </p:txBody>
        </p:sp>
        <p:sp>
          <p:nvSpPr>
            <p:cNvPr id="3083" name="Rectangle 11"/>
            <p:cNvSpPr>
              <a:spLocks noChangeArrowheads="1"/>
            </p:cNvSpPr>
            <p:nvPr/>
          </p:nvSpPr>
          <p:spPr bwMode="auto">
            <a:xfrm>
              <a:off x="1606" y="893"/>
              <a:ext cx="1038"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rgbClr val="FF0000"/>
                  </a:solidFill>
                </a:rPr>
                <a:t>10000111</a:t>
              </a:r>
            </a:p>
          </p:txBody>
        </p:sp>
        <p:sp>
          <p:nvSpPr>
            <p:cNvPr id="3084" name="Rectangle 12"/>
            <p:cNvSpPr>
              <a:spLocks noChangeArrowheads="1"/>
            </p:cNvSpPr>
            <p:nvPr/>
          </p:nvSpPr>
          <p:spPr bwMode="auto">
            <a:xfrm>
              <a:off x="2758" y="901"/>
              <a:ext cx="1038"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chemeClr val="accent2"/>
                  </a:solidFill>
                </a:rPr>
                <a:t>10001100</a:t>
              </a:r>
            </a:p>
          </p:txBody>
        </p:sp>
        <p:sp>
          <p:nvSpPr>
            <p:cNvPr id="3085" name="Rectangle 13"/>
            <p:cNvSpPr>
              <a:spLocks noChangeArrowheads="1"/>
            </p:cNvSpPr>
            <p:nvPr/>
          </p:nvSpPr>
          <p:spPr bwMode="auto">
            <a:xfrm>
              <a:off x="3894" y="901"/>
              <a:ext cx="1038"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chemeClr val="accent2"/>
                  </a:solidFill>
                </a:rPr>
                <a:t>01111101</a:t>
              </a:r>
            </a:p>
          </p:txBody>
        </p:sp>
      </p:grpSp>
      <p:sp>
        <p:nvSpPr>
          <p:cNvPr id="3087" name="Rectangle 15"/>
          <p:cNvSpPr>
            <a:spLocks noChangeArrowheads="1"/>
          </p:cNvSpPr>
          <p:nvPr/>
        </p:nvSpPr>
        <p:spPr bwMode="auto">
          <a:xfrm>
            <a:off x="2971800" y="3930651"/>
            <a:ext cx="2107308"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000" b="1">
                <a:solidFill>
                  <a:srgbClr val="FF0000"/>
                </a:solidFill>
              </a:rPr>
              <a:t>Network (16 bits)</a:t>
            </a:r>
            <a:r>
              <a:rPr lang="en-US" sz="2400">
                <a:solidFill>
                  <a:srgbClr val="FF0000"/>
                </a:solidFill>
              </a:rPr>
              <a:t> </a:t>
            </a:r>
          </a:p>
        </p:txBody>
      </p:sp>
      <p:sp>
        <p:nvSpPr>
          <p:cNvPr id="3091" name="Rectangle 19"/>
          <p:cNvSpPr>
            <a:spLocks noChangeArrowheads="1"/>
          </p:cNvSpPr>
          <p:nvPr/>
        </p:nvSpPr>
        <p:spPr bwMode="auto">
          <a:xfrm>
            <a:off x="6591301" y="3930651"/>
            <a:ext cx="1669047"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000" b="1">
                <a:solidFill>
                  <a:schemeClr val="accent2"/>
                </a:solidFill>
              </a:rPr>
              <a:t>Host (16 bits)</a:t>
            </a:r>
            <a:r>
              <a:rPr lang="en-US" sz="2400">
                <a:solidFill>
                  <a:schemeClr val="accent2"/>
                </a:solidFill>
              </a:rPr>
              <a:t> </a:t>
            </a:r>
          </a:p>
        </p:txBody>
      </p:sp>
      <p:sp>
        <p:nvSpPr>
          <p:cNvPr id="3093" name="Text Box 21"/>
          <p:cNvSpPr txBox="1">
            <a:spLocks noChangeArrowheads="1"/>
          </p:cNvSpPr>
          <p:nvPr/>
        </p:nvSpPr>
        <p:spPr bwMode="auto">
          <a:xfrm>
            <a:off x="2743200" y="2749551"/>
            <a:ext cx="65114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128</a:t>
            </a:r>
          </a:p>
        </p:txBody>
      </p:sp>
      <p:sp>
        <p:nvSpPr>
          <p:cNvPr id="3094" name="Text Box 22"/>
          <p:cNvSpPr txBox="1">
            <a:spLocks noChangeArrowheads="1"/>
          </p:cNvSpPr>
          <p:nvPr/>
        </p:nvSpPr>
        <p:spPr bwMode="auto">
          <a:xfrm>
            <a:off x="4765675" y="2749551"/>
            <a:ext cx="65114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135</a:t>
            </a:r>
          </a:p>
        </p:txBody>
      </p:sp>
      <p:sp>
        <p:nvSpPr>
          <p:cNvPr id="3095" name="Text Box 23"/>
          <p:cNvSpPr txBox="1">
            <a:spLocks noChangeArrowheads="1"/>
          </p:cNvSpPr>
          <p:nvPr/>
        </p:nvSpPr>
        <p:spPr bwMode="auto">
          <a:xfrm>
            <a:off x="6632575" y="2749551"/>
            <a:ext cx="65114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164</a:t>
            </a:r>
          </a:p>
        </p:txBody>
      </p:sp>
      <p:sp>
        <p:nvSpPr>
          <p:cNvPr id="3096" name="Text Box 24"/>
          <p:cNvSpPr txBox="1">
            <a:spLocks noChangeArrowheads="1"/>
          </p:cNvSpPr>
          <p:nvPr/>
        </p:nvSpPr>
        <p:spPr bwMode="auto">
          <a:xfrm>
            <a:off x="8401051" y="2749551"/>
            <a:ext cx="65114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125</a:t>
            </a:r>
          </a:p>
        </p:txBody>
      </p:sp>
      <p:sp>
        <p:nvSpPr>
          <p:cNvPr id="3106" name="Rectangle 34"/>
          <p:cNvSpPr>
            <a:spLocks noChangeArrowheads="1"/>
          </p:cNvSpPr>
          <p:nvPr/>
        </p:nvSpPr>
        <p:spPr bwMode="auto">
          <a:xfrm>
            <a:off x="504497" y="4724400"/>
            <a:ext cx="1016350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130000"/>
              </a:lnSpc>
              <a:spcBef>
                <a:spcPct val="20000"/>
              </a:spcBef>
              <a:buFontTx/>
              <a:buChar char="•"/>
            </a:pPr>
            <a:r>
              <a:rPr lang="en-US" sz="2400" b="1" dirty="0">
                <a:solidFill>
                  <a:srgbClr val="FF3300"/>
                </a:solidFill>
              </a:rPr>
              <a:t>Problem:</a:t>
            </a:r>
            <a:r>
              <a:rPr lang="en-US" sz="2400" dirty="0"/>
              <a:t> 2</a:t>
            </a:r>
            <a:r>
              <a:rPr lang="en-US" sz="2400" baseline="30000" dirty="0"/>
              <a:t>32 </a:t>
            </a:r>
            <a:r>
              <a:rPr lang="en-US" sz="2400" dirty="0"/>
              <a:t>addresses is a lot of table entries</a:t>
            </a:r>
          </a:p>
          <a:p>
            <a:pPr marL="342900" indent="-342900">
              <a:lnSpc>
                <a:spcPct val="130000"/>
              </a:lnSpc>
              <a:spcBef>
                <a:spcPct val="20000"/>
              </a:spcBef>
              <a:buFontTx/>
              <a:buChar char="•"/>
            </a:pPr>
            <a:r>
              <a:rPr lang="en-US" sz="2400" b="1" dirty="0">
                <a:solidFill>
                  <a:schemeClr val="accent2"/>
                </a:solidFill>
              </a:rPr>
              <a:t>Solution:</a:t>
            </a:r>
            <a:r>
              <a:rPr lang="en-US" sz="2400" dirty="0"/>
              <a:t> Routing based on network and host</a:t>
            </a:r>
          </a:p>
          <a:p>
            <a:pPr marL="742950" lvl="1" indent="-285750">
              <a:lnSpc>
                <a:spcPct val="130000"/>
              </a:lnSpc>
              <a:spcBef>
                <a:spcPct val="20000"/>
              </a:spcBef>
              <a:buFontTx/>
              <a:buChar char="–"/>
            </a:pPr>
            <a:r>
              <a:rPr lang="en-US" sz="2400" dirty="0"/>
              <a:t>130.135.0.0/16 is a 16-bit </a:t>
            </a:r>
            <a:r>
              <a:rPr lang="en-US" sz="2400" i="1" dirty="0"/>
              <a:t>prefix</a:t>
            </a:r>
            <a:r>
              <a:rPr lang="en-US" sz="2400" dirty="0"/>
              <a:t> with 2</a:t>
            </a:r>
            <a:r>
              <a:rPr lang="en-US" sz="2400" baseline="30000" dirty="0"/>
              <a:t>16</a:t>
            </a:r>
            <a:r>
              <a:rPr lang="en-US" sz="2400" dirty="0"/>
              <a:t> IP addresses</a:t>
            </a:r>
            <a:endParaRPr lang="en-US" sz="2000" b="1" dirty="0"/>
          </a:p>
        </p:txBody>
      </p:sp>
      <p:sp>
        <p:nvSpPr>
          <p:cNvPr id="3107" name="Text Box 35"/>
          <p:cNvSpPr txBox="1">
            <a:spLocks noChangeArrowheads="1"/>
          </p:cNvSpPr>
          <p:nvPr/>
        </p:nvSpPr>
        <p:spPr bwMode="auto">
          <a:xfrm>
            <a:off x="3124200" y="1279526"/>
            <a:ext cx="5715000" cy="396875"/>
          </a:xfrm>
          <a:prstGeom prst="rect">
            <a:avLst/>
          </a:prstGeom>
          <a:solidFill>
            <a:schemeClr val="bg2">
              <a:lumMod val="90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b="1">
                <a:solidFill>
                  <a:srgbClr val="FF3300"/>
                </a:solidFill>
              </a:rPr>
              <a:t>Topological Addressing</a:t>
            </a:r>
          </a:p>
        </p:txBody>
      </p:sp>
    </p:spTree>
    <p:extLst>
      <p:ext uri="{BB962C8B-B14F-4D97-AF65-F5344CB8AC3E}">
        <p14:creationId xmlns:p14="http://schemas.microsoft.com/office/powerpoint/2010/main" val="2020376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0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7" grpId="0"/>
      <p:bldP spid="30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00401" y="0"/>
            <a:ext cx="5780868" cy="6858000"/>
          </a:xfrm>
          <a:prstGeom prst="rect">
            <a:avLst/>
          </a:prstGeom>
        </p:spPr>
      </p:pic>
    </p:spTree>
    <p:extLst>
      <p:ext uri="{BB962C8B-B14F-4D97-AF65-F5344CB8AC3E}">
        <p14:creationId xmlns:p14="http://schemas.microsoft.com/office/powerpoint/2010/main" val="755734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 Discussed Concern...</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41</a:t>
            </a:fld>
            <a:endParaRPr lang="en-US"/>
          </a:p>
        </p:txBody>
      </p:sp>
      <p:pic>
        <p:nvPicPr>
          <p:cNvPr id="4" name="Picture 3"/>
          <p:cNvPicPr>
            <a:picLocks noChangeAspect="1"/>
          </p:cNvPicPr>
          <p:nvPr/>
        </p:nvPicPr>
        <p:blipFill>
          <a:blip r:embed="rId2"/>
          <a:stretch>
            <a:fillRect/>
          </a:stretch>
        </p:blipFill>
        <p:spPr>
          <a:xfrm>
            <a:off x="814664" y="1497374"/>
            <a:ext cx="9347200" cy="1936757"/>
          </a:xfrm>
          <a:prstGeom prst="rect">
            <a:avLst/>
          </a:prstGeom>
        </p:spPr>
      </p:pic>
      <p:pic>
        <p:nvPicPr>
          <p:cNvPr id="5" name="Picture 4"/>
          <p:cNvPicPr>
            <a:picLocks noChangeAspect="1"/>
          </p:cNvPicPr>
          <p:nvPr/>
        </p:nvPicPr>
        <p:blipFill>
          <a:blip r:embed="rId3"/>
          <a:stretch>
            <a:fillRect/>
          </a:stretch>
        </p:blipFill>
        <p:spPr>
          <a:xfrm>
            <a:off x="2188411" y="2982611"/>
            <a:ext cx="9376619" cy="1630951"/>
          </a:xfrm>
          <a:prstGeom prst="rect">
            <a:avLst/>
          </a:prstGeom>
        </p:spPr>
      </p:pic>
      <p:pic>
        <p:nvPicPr>
          <p:cNvPr id="6" name="Picture 5"/>
          <p:cNvPicPr>
            <a:picLocks noChangeAspect="1"/>
          </p:cNvPicPr>
          <p:nvPr/>
        </p:nvPicPr>
        <p:blipFill>
          <a:blip r:embed="rId4"/>
          <a:stretch>
            <a:fillRect/>
          </a:stretch>
        </p:blipFill>
        <p:spPr>
          <a:xfrm>
            <a:off x="4408771" y="4747995"/>
            <a:ext cx="7156260" cy="1414867"/>
          </a:xfrm>
          <a:prstGeom prst="rect">
            <a:avLst/>
          </a:prstGeom>
        </p:spPr>
      </p:pic>
    </p:spTree>
    <p:extLst>
      <p:ext uri="{BB962C8B-B14F-4D97-AF65-F5344CB8AC3E}">
        <p14:creationId xmlns:p14="http://schemas.microsoft.com/office/powerpoint/2010/main" val="160609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Strawman</a:t>
            </a:r>
            <a:r>
              <a:rPr lang="en-US" dirty="0"/>
              <a:t>: Change DNS Providers</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42</a:t>
            </a:fld>
            <a:endParaRPr lang="en-US"/>
          </a:p>
        </p:txBody>
      </p:sp>
      <p:pic>
        <p:nvPicPr>
          <p:cNvPr id="4" name="Picture 3"/>
          <p:cNvPicPr>
            <a:picLocks noChangeAspect="1"/>
          </p:cNvPicPr>
          <p:nvPr/>
        </p:nvPicPr>
        <p:blipFill>
          <a:blip r:embed="rId2"/>
          <a:stretch>
            <a:fillRect/>
          </a:stretch>
        </p:blipFill>
        <p:spPr>
          <a:xfrm>
            <a:off x="203200" y="1433514"/>
            <a:ext cx="5371600" cy="2392887"/>
          </a:xfrm>
          <a:prstGeom prst="rect">
            <a:avLst/>
          </a:prstGeom>
        </p:spPr>
      </p:pic>
      <p:pic>
        <p:nvPicPr>
          <p:cNvPr id="5" name="Picture 4"/>
          <p:cNvPicPr>
            <a:picLocks noChangeAspect="1"/>
          </p:cNvPicPr>
          <p:nvPr/>
        </p:nvPicPr>
        <p:blipFill>
          <a:blip r:embed="rId3"/>
          <a:stretch>
            <a:fillRect/>
          </a:stretch>
        </p:blipFill>
        <p:spPr>
          <a:xfrm>
            <a:off x="3998092" y="3826401"/>
            <a:ext cx="7928451" cy="2702881"/>
          </a:xfrm>
          <a:prstGeom prst="rect">
            <a:avLst/>
          </a:prstGeom>
        </p:spPr>
      </p:pic>
      <p:pic>
        <p:nvPicPr>
          <p:cNvPr id="6" name="Picture 5"/>
          <p:cNvPicPr>
            <a:picLocks noChangeAspect="1"/>
          </p:cNvPicPr>
          <p:nvPr/>
        </p:nvPicPr>
        <p:blipFill>
          <a:blip r:embed="rId4"/>
          <a:stretch>
            <a:fillRect/>
          </a:stretch>
        </p:blipFill>
        <p:spPr>
          <a:xfrm>
            <a:off x="9347200" y="3022601"/>
            <a:ext cx="2269067" cy="800100"/>
          </a:xfrm>
          <a:prstGeom prst="rect">
            <a:avLst/>
          </a:prstGeom>
        </p:spPr>
      </p:pic>
    </p:spTree>
    <p:extLst>
      <p:ext uri="{BB962C8B-B14F-4D97-AF65-F5344CB8AC3E}">
        <p14:creationId xmlns:p14="http://schemas.microsoft.com/office/powerpoint/2010/main" val="2414018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43</a:t>
            </a:fld>
            <a:endParaRPr lang="en-US"/>
          </a:p>
        </p:txBody>
      </p:sp>
      <p:pic>
        <p:nvPicPr>
          <p:cNvPr id="4" name="Picture 3"/>
          <p:cNvPicPr>
            <a:picLocks noChangeAspect="1"/>
          </p:cNvPicPr>
          <p:nvPr/>
        </p:nvPicPr>
        <p:blipFill>
          <a:blip r:embed="rId2"/>
          <a:stretch>
            <a:fillRect/>
          </a:stretch>
        </p:blipFill>
        <p:spPr>
          <a:xfrm>
            <a:off x="0" y="825502"/>
            <a:ext cx="12192000" cy="5197231"/>
          </a:xfrm>
          <a:prstGeom prst="rect">
            <a:avLst/>
          </a:prstGeom>
        </p:spPr>
      </p:pic>
    </p:spTree>
    <p:extLst>
      <p:ext uri="{BB962C8B-B14F-4D97-AF65-F5344CB8AC3E}">
        <p14:creationId xmlns:p14="http://schemas.microsoft.com/office/powerpoint/2010/main" val="2131182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Solved?</a:t>
            </a:r>
          </a:p>
        </p:txBody>
      </p:sp>
      <p:sp>
        <p:nvSpPr>
          <p:cNvPr id="4" name="Content Placeholder 3"/>
          <p:cNvSpPr>
            <a:spLocks noGrp="1"/>
          </p:cNvSpPr>
          <p:nvPr>
            <p:ph idx="1"/>
          </p:nvPr>
        </p:nvSpPr>
        <p:spPr>
          <a:xfrm>
            <a:off x="609600" y="1348585"/>
            <a:ext cx="10972800" cy="4525963"/>
          </a:xfrm>
        </p:spPr>
        <p:txBody>
          <a:bodyPr/>
          <a:lstStyle/>
          <a:p>
            <a:r>
              <a:rPr lang="en-US" b="1" dirty="0"/>
              <a:t>No.</a:t>
            </a:r>
            <a:r>
              <a:rPr lang="en-US" dirty="0"/>
              <a:t> Just shifted the point of trust from your ISP/default DNS operator to some other party</a:t>
            </a:r>
          </a:p>
          <a:p>
            <a:endParaRPr lang="en-US" dirty="0"/>
          </a:p>
          <a:p>
            <a:r>
              <a:rPr lang="en-US" dirty="0"/>
              <a:t>IP address and DNS domain name still visible and coupled (even with T-DNS, DNSSEC, etc.)</a:t>
            </a:r>
          </a:p>
          <a:p>
            <a:endParaRPr lang="en-US" dirty="0"/>
          </a:p>
          <a:p>
            <a:r>
              <a:rPr lang="en-US" dirty="0"/>
              <a:t>All of the original threats (privacy, censorship, etc.) still remain</a:t>
            </a:r>
          </a:p>
          <a:p>
            <a:endParaRPr lang="en-US" dirty="0"/>
          </a:p>
          <a:p>
            <a:r>
              <a:rPr lang="en-US" dirty="0"/>
              <a:t>Incentives may be different but the technical flaws remain</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44</a:t>
            </a:fld>
            <a:endParaRPr lang="en-US"/>
          </a:p>
        </p:txBody>
      </p:sp>
    </p:spTree>
    <p:extLst>
      <p:ext uri="{BB962C8B-B14F-4D97-AF65-F5344CB8AC3E}">
        <p14:creationId xmlns:p14="http://schemas.microsoft.com/office/powerpoint/2010/main" val="298073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Oblivious DNS</a:t>
            </a:r>
          </a:p>
        </p:txBody>
      </p:sp>
      <p:sp>
        <p:nvSpPr>
          <p:cNvPr id="4" name="Content Placeholder 3"/>
          <p:cNvSpPr>
            <a:spLocks noGrp="1"/>
          </p:cNvSpPr>
          <p:nvPr>
            <p:ph idx="1"/>
          </p:nvPr>
        </p:nvSpPr>
        <p:spPr/>
        <p:txBody>
          <a:bodyPr/>
          <a:lstStyle/>
          <a:p>
            <a:r>
              <a:rPr lang="en-US" sz="3200" b="1" dirty="0">
                <a:solidFill>
                  <a:srgbClr val="FF0000"/>
                </a:solidFill>
              </a:rPr>
              <a:t>Key insight:</a:t>
            </a:r>
            <a:r>
              <a:rPr lang="en-US" sz="3200" dirty="0"/>
              <a:t> Decouple the DNS query (and response) from the IP address that issued the query</a:t>
            </a:r>
          </a:p>
          <a:p>
            <a:pPr marL="685783" indent="-685783">
              <a:buFont typeface="+mj-lt"/>
              <a:buAutoNum type="arabicPeriod"/>
            </a:pPr>
            <a:r>
              <a:rPr lang="en-US" sz="3200" dirty="0"/>
              <a:t>Obfuscate the DNS query before sending it to the local recursive resolver</a:t>
            </a:r>
          </a:p>
          <a:p>
            <a:pPr marL="685783" indent="-685783">
              <a:buFont typeface="+mj-lt"/>
              <a:buAutoNum type="arabicPeriod"/>
            </a:pPr>
            <a:r>
              <a:rPr lang="en-US" sz="3200" dirty="0"/>
              <a:t>Generate a referral to an ODNS authoritative server that can decipher the query</a:t>
            </a:r>
          </a:p>
          <a:p>
            <a:pPr marL="685783" indent="-685783">
              <a:buFont typeface="+mj-lt"/>
              <a:buAutoNum type="arabicPeriod"/>
            </a:pPr>
            <a:r>
              <a:rPr lang="en-US" sz="3200" dirty="0"/>
              <a:t>ODNS authoritative can see the query, but not the IP address that issued the query*</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45</a:t>
            </a:fld>
            <a:endParaRPr lang="en-US"/>
          </a:p>
        </p:txBody>
      </p:sp>
    </p:spTree>
    <p:extLst>
      <p:ext uri="{BB962C8B-B14F-4D97-AF65-F5344CB8AC3E}">
        <p14:creationId xmlns:p14="http://schemas.microsoft.com/office/powerpoint/2010/main" val="411413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604AA3C-1AC8-C643-8A2A-760E6CDF2191}" type="slidenum">
              <a:rPr lang="en-US" smtClean="0"/>
              <a:pPr>
                <a:defRPr/>
              </a:pPr>
              <a:t>46</a:t>
            </a:fld>
            <a:endParaRPr lang="en-US"/>
          </a:p>
        </p:txBody>
      </p:sp>
      <p:pic>
        <p:nvPicPr>
          <p:cNvPr id="5" name="Picture 4"/>
          <p:cNvPicPr>
            <a:picLocks noChangeAspect="1"/>
          </p:cNvPicPr>
          <p:nvPr/>
        </p:nvPicPr>
        <p:blipFill>
          <a:blip r:embed="rId2"/>
          <a:stretch>
            <a:fillRect/>
          </a:stretch>
        </p:blipFill>
        <p:spPr>
          <a:xfrm>
            <a:off x="2" y="167748"/>
            <a:ext cx="6390207" cy="3642419"/>
          </a:xfrm>
          <a:prstGeom prst="rect">
            <a:avLst/>
          </a:prstGeom>
        </p:spPr>
      </p:pic>
      <p:pic>
        <p:nvPicPr>
          <p:cNvPr id="6" name="Picture 5"/>
          <p:cNvPicPr>
            <a:picLocks noChangeAspect="1"/>
          </p:cNvPicPr>
          <p:nvPr/>
        </p:nvPicPr>
        <p:blipFill>
          <a:blip r:embed="rId3"/>
          <a:stretch>
            <a:fillRect/>
          </a:stretch>
        </p:blipFill>
        <p:spPr>
          <a:xfrm>
            <a:off x="4935902" y="3512594"/>
            <a:ext cx="7383887" cy="3345407"/>
          </a:xfrm>
          <a:prstGeom prst="rect">
            <a:avLst/>
          </a:prstGeom>
        </p:spPr>
      </p:pic>
      <p:sp>
        <p:nvSpPr>
          <p:cNvPr id="7" name="TextBox 6"/>
          <p:cNvSpPr txBox="1"/>
          <p:nvPr/>
        </p:nvSpPr>
        <p:spPr>
          <a:xfrm>
            <a:off x="974403" y="1"/>
            <a:ext cx="4488637" cy="461665"/>
          </a:xfrm>
          <a:prstGeom prst="rect">
            <a:avLst/>
          </a:prstGeom>
          <a:solidFill>
            <a:srgbClr val="BBE0E3"/>
          </a:solidFill>
        </p:spPr>
        <p:txBody>
          <a:bodyPr wrap="square" rtlCol="0">
            <a:spAutoFit/>
          </a:bodyPr>
          <a:lstStyle/>
          <a:p>
            <a:pPr algn="ctr"/>
            <a:r>
              <a:rPr lang="en-US" sz="2400" b="1" dirty="0">
                <a:solidFill>
                  <a:srgbClr val="FF0000"/>
                </a:solidFill>
              </a:rPr>
              <a:t>Conventional DNS</a:t>
            </a:r>
          </a:p>
        </p:txBody>
      </p:sp>
      <p:sp>
        <p:nvSpPr>
          <p:cNvPr id="8" name="TextBox 7"/>
          <p:cNvSpPr txBox="1"/>
          <p:nvPr/>
        </p:nvSpPr>
        <p:spPr>
          <a:xfrm>
            <a:off x="6512851" y="3243668"/>
            <a:ext cx="4488637" cy="461665"/>
          </a:xfrm>
          <a:prstGeom prst="rect">
            <a:avLst/>
          </a:prstGeom>
          <a:solidFill>
            <a:srgbClr val="BBE0E3"/>
          </a:solidFill>
        </p:spPr>
        <p:txBody>
          <a:bodyPr wrap="square" rtlCol="0">
            <a:spAutoFit/>
          </a:bodyPr>
          <a:lstStyle/>
          <a:p>
            <a:pPr algn="ctr"/>
            <a:r>
              <a:rPr lang="en-US" sz="2400" b="1" dirty="0">
                <a:solidFill>
                  <a:srgbClr val="FF0000"/>
                </a:solidFill>
              </a:rPr>
              <a:t>Oblivious DNS (ODNS)</a:t>
            </a:r>
          </a:p>
        </p:txBody>
      </p:sp>
    </p:spTree>
    <p:extLst>
      <p:ext uri="{BB962C8B-B14F-4D97-AF65-F5344CB8AC3E}">
        <p14:creationId xmlns:p14="http://schemas.microsoft.com/office/powerpoint/2010/main" val="368047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AA41-BB04-2945-81CC-B4C928B6DBF7}"/>
              </a:ext>
            </a:extLst>
          </p:cNvPr>
          <p:cNvSpPr>
            <a:spLocks noGrp="1"/>
          </p:cNvSpPr>
          <p:nvPr>
            <p:ph type="title"/>
          </p:nvPr>
        </p:nvSpPr>
        <p:spPr>
          <a:xfrm>
            <a:off x="838200" y="1983718"/>
            <a:ext cx="10515600" cy="1325563"/>
          </a:xfrm>
        </p:spPr>
        <p:txBody>
          <a:bodyPr/>
          <a:lstStyle/>
          <a:p>
            <a:pPr algn="ctr"/>
            <a:r>
              <a:rPr lang="en-US" dirty="0"/>
              <a:t>Rate Limiting and Throttling</a:t>
            </a:r>
          </a:p>
        </p:txBody>
      </p:sp>
    </p:spTree>
    <p:extLst>
      <p:ext uri="{BB962C8B-B14F-4D97-AF65-F5344CB8AC3E}">
        <p14:creationId xmlns:p14="http://schemas.microsoft.com/office/powerpoint/2010/main" val="3705695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r>
              <a:rPr lang="en-US" sz="3600" dirty="0">
                <a:latin typeface="Arial" charset="0"/>
              </a:rPr>
              <a:t>Leaky Bucket Traffic Shaper</a:t>
            </a:r>
          </a:p>
        </p:txBody>
      </p:sp>
      <p:sp>
        <p:nvSpPr>
          <p:cNvPr id="8196" name="Content Placeholder 2"/>
          <p:cNvSpPr>
            <a:spLocks noGrp="1"/>
          </p:cNvSpPr>
          <p:nvPr>
            <p:ph idx="4294967295"/>
          </p:nvPr>
        </p:nvSpPr>
        <p:spPr>
          <a:xfrm>
            <a:off x="1828800" y="1752600"/>
            <a:ext cx="8229600" cy="1524000"/>
          </a:xfrm>
        </p:spPr>
        <p:txBody>
          <a:bodyPr/>
          <a:lstStyle/>
          <a:p>
            <a:r>
              <a:rPr lang="en-US" dirty="0">
                <a:latin typeface="Arial" charset="0"/>
              </a:rPr>
              <a:t>Developed by Jon Turner, 1986 (Washington University, St. Louis</a:t>
            </a:r>
            <a:r>
              <a:rPr lang="en-US">
                <a:latin typeface="Arial" charset="0"/>
              </a:rPr>
              <a:t>) </a:t>
            </a:r>
            <a:endParaRPr lang="en-US" dirty="0">
              <a:latin typeface="Arial" charset="0"/>
            </a:endParaRPr>
          </a:p>
        </p:txBody>
      </p:sp>
      <p:pic>
        <p:nvPicPr>
          <p:cNvPr id="81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200400"/>
            <a:ext cx="76200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966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457200"/>
            <a:ext cx="8229600" cy="1219200"/>
          </a:xfrm>
        </p:spPr>
        <p:txBody>
          <a:bodyPr/>
          <a:lstStyle/>
          <a:p>
            <a:r>
              <a:rPr lang="en-US" sz="3600" dirty="0">
                <a:latin typeface="Arial" charset="0"/>
              </a:rPr>
              <a:t>Token Bucket Traffic Shaper</a:t>
            </a:r>
          </a:p>
        </p:txBody>
      </p:sp>
      <p:pic>
        <p:nvPicPr>
          <p:cNvPr id="1536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33600" y="1524000"/>
            <a:ext cx="7772400" cy="4724400"/>
          </a:xfrm>
          <a:noFill/>
        </p:spPr>
      </p:pic>
    </p:spTree>
    <p:extLst>
      <p:ext uri="{BB962C8B-B14F-4D97-AF65-F5344CB8AC3E}">
        <p14:creationId xmlns:p14="http://schemas.microsoft.com/office/powerpoint/2010/main" val="97919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780393" y="516869"/>
            <a:ext cx="7772400" cy="838200"/>
          </a:xfrm>
        </p:spPr>
        <p:txBody>
          <a:bodyPr/>
          <a:lstStyle/>
          <a:p>
            <a:pPr>
              <a:defRPr/>
            </a:pPr>
            <a:r>
              <a:rPr lang="en-US" dirty="0">
                <a:cs typeface="+mj-cs"/>
              </a:rPr>
              <a:t>IPv6: Motivation</a:t>
            </a:r>
          </a:p>
        </p:txBody>
      </p:sp>
      <p:sp>
        <p:nvSpPr>
          <p:cNvPr id="111620" name="Rectangle 3"/>
          <p:cNvSpPr>
            <a:spLocks noGrp="1" noChangeArrowheads="1"/>
          </p:cNvSpPr>
          <p:nvPr>
            <p:ph type="body" idx="1"/>
          </p:nvPr>
        </p:nvSpPr>
        <p:spPr>
          <a:xfrm>
            <a:off x="1366345" y="1454314"/>
            <a:ext cx="10051777" cy="5105400"/>
          </a:xfrm>
        </p:spPr>
        <p:txBody>
          <a:bodyPr/>
          <a:lstStyle/>
          <a:p>
            <a:r>
              <a:rPr lang="en-US" i="1" dirty="0">
                <a:solidFill>
                  <a:srgbClr val="CC0000"/>
                </a:solidFill>
                <a:latin typeface="Gill Sans MT" charset="0"/>
              </a:rPr>
              <a:t>initial motivation:</a:t>
            </a:r>
            <a:r>
              <a:rPr lang="en-US" i="1" dirty="0">
                <a:latin typeface="Gill Sans MT" charset="0"/>
              </a:rPr>
              <a:t> </a:t>
            </a:r>
            <a:r>
              <a:rPr lang="en-US" dirty="0">
                <a:latin typeface="Gill Sans MT" charset="0"/>
              </a:rPr>
              <a:t>32-bit address space soon to be completely allocated.  </a:t>
            </a:r>
          </a:p>
          <a:p>
            <a:r>
              <a:rPr lang="en-US" dirty="0">
                <a:latin typeface="Gill Sans MT" charset="0"/>
              </a:rPr>
              <a:t>additional motivation:</a:t>
            </a:r>
          </a:p>
          <a:p>
            <a:pPr lvl="1"/>
            <a:r>
              <a:rPr lang="en-US" dirty="0">
                <a:latin typeface="Gill Sans MT" charset="0"/>
              </a:rPr>
              <a:t>header format helps speed processing/forwarding</a:t>
            </a:r>
          </a:p>
          <a:p>
            <a:pPr lvl="1"/>
            <a:r>
              <a:rPr lang="en-US" dirty="0">
                <a:latin typeface="Gill Sans MT" charset="0"/>
              </a:rPr>
              <a:t>header changes to facilitate QoS </a:t>
            </a:r>
          </a:p>
          <a:p>
            <a:pPr lvl="1"/>
            <a:endParaRPr lang="en-US" dirty="0">
              <a:latin typeface="Gill Sans MT" charset="0"/>
            </a:endParaRPr>
          </a:p>
          <a:p>
            <a:pPr>
              <a:buFont typeface="Wingdings" charset="0"/>
              <a:buNone/>
            </a:pPr>
            <a:r>
              <a:rPr lang="en-US" i="1" dirty="0">
                <a:solidFill>
                  <a:srgbClr val="CC0000"/>
                </a:solidFill>
                <a:latin typeface="Gill Sans MT" charset="0"/>
              </a:rPr>
              <a:t>IPv6 datagram format: </a:t>
            </a:r>
          </a:p>
          <a:p>
            <a:pPr lvl="1"/>
            <a:r>
              <a:rPr lang="en-US" dirty="0">
                <a:latin typeface="Gill Sans MT" charset="0"/>
              </a:rPr>
              <a:t>fixed-length 40 byte header</a:t>
            </a:r>
          </a:p>
          <a:p>
            <a:pPr lvl="1"/>
            <a:r>
              <a:rPr lang="en-US" dirty="0">
                <a:latin typeface="Gill Sans MT" charset="0"/>
              </a:rPr>
              <a:t>no fragmentation allowed</a:t>
            </a:r>
            <a:endParaRPr lang="en-US" i="1" dirty="0">
              <a:latin typeface="Gill Sans MT" charset="0"/>
            </a:endParaRPr>
          </a:p>
        </p:txBody>
      </p:sp>
    </p:spTree>
    <p:extLst>
      <p:ext uri="{BB962C8B-B14F-4D97-AF65-F5344CB8AC3E}">
        <p14:creationId xmlns:p14="http://schemas.microsoft.com/office/powerpoint/2010/main" val="1309825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981200" y="457200"/>
            <a:ext cx="8686800" cy="1066800"/>
          </a:xfrm>
        </p:spPr>
        <p:txBody>
          <a:bodyPr/>
          <a:lstStyle/>
          <a:p>
            <a:r>
              <a:rPr lang="en-US">
                <a:latin typeface="Arial" charset="0"/>
              </a:rPr>
              <a:t>Comparison between TB and LB</a:t>
            </a:r>
          </a:p>
        </p:txBody>
      </p:sp>
      <p:graphicFrame>
        <p:nvGraphicFramePr>
          <p:cNvPr id="5" name="Content Placeholder 4"/>
          <p:cNvGraphicFramePr>
            <a:graphicFrameLocks noGrp="1"/>
          </p:cNvGraphicFramePr>
          <p:nvPr>
            <p:ph idx="1"/>
          </p:nvPr>
        </p:nvGraphicFramePr>
        <p:xfrm>
          <a:off x="1752600" y="1600201"/>
          <a:ext cx="8686800" cy="4928553"/>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59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FFFFF"/>
                          </a:solidFill>
                          <a:effectLst/>
                          <a:latin typeface="Arial" charset="0"/>
                          <a:ea typeface="ＭＳ Ｐゴシック" charset="0"/>
                        </a:rPr>
                        <a:t>Token Bucket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FFFFF"/>
                          </a:solidFill>
                          <a:effectLst/>
                          <a:latin typeface="Arial" charset="0"/>
                          <a:ea typeface="ＭＳ Ｐゴシック" charset="0"/>
                        </a:rPr>
                        <a:t>Simple Leaky Bucket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59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TB permits burstiness, but bounds it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LB forces bursty traffic to smooth out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1"/>
                  </a:ext>
                </a:extLst>
              </a:tr>
              <a:tr h="1513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Burstiness is bounded as follows: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 Flow never sends more than  </a:t>
                      </a:r>
                      <a:r>
                        <a:rPr kumimoji="0" lang="el-GR" sz="1900" b="0" i="0" u="none" strike="noStrike" cap="none" normalizeH="0" baseline="0">
                          <a:ln>
                            <a:noFill/>
                          </a:ln>
                          <a:solidFill>
                            <a:srgbClr val="000000"/>
                          </a:solidFill>
                          <a:effectLst/>
                          <a:latin typeface="Arial" charset="0"/>
                          <a:ea typeface="ＭＳ Ｐゴシック" charset="0"/>
                        </a:rPr>
                        <a:t>β+τ</a:t>
                      </a:r>
                      <a:r>
                        <a:rPr kumimoji="0" lang="en-US" sz="1900" b="0" i="0" u="none" strike="noStrike" cap="none" normalizeH="0" baseline="0">
                          <a:ln>
                            <a:noFill/>
                          </a:ln>
                          <a:solidFill>
                            <a:srgbClr val="000000"/>
                          </a:solidFill>
                          <a:effectLst/>
                          <a:latin typeface="Arial" charset="0"/>
                          <a:ea typeface="ＭＳ Ｐゴシック" charset="0"/>
                        </a:rPr>
                        <a:t>*</a:t>
                      </a:r>
                      <a:r>
                        <a:rPr kumimoji="0" lang="el-GR" sz="1900" b="0" i="0" u="none" strike="noStrike" cap="none" normalizeH="0" baseline="0">
                          <a:ln>
                            <a:noFill/>
                          </a:ln>
                          <a:solidFill>
                            <a:srgbClr val="000000"/>
                          </a:solidFill>
                          <a:effectLst/>
                          <a:latin typeface="Arial" charset="0"/>
                          <a:ea typeface="ＭＳ Ｐゴシック" charset="0"/>
                        </a:rPr>
                        <a:t>ρ</a:t>
                      </a:r>
                      <a:r>
                        <a:rPr kumimoji="0" lang="en-US" sz="1900" b="0" i="0" u="none" strike="noStrike" cap="none" normalizeH="0" baseline="0">
                          <a:ln>
                            <a:noFill/>
                          </a:ln>
                          <a:solidFill>
                            <a:srgbClr val="000000"/>
                          </a:solidFill>
                          <a:effectLst/>
                          <a:latin typeface="Arial" charset="0"/>
                          <a:ea typeface="ＭＳ Ｐゴシック" charset="0"/>
                        </a:rPr>
                        <a:t> tokens worth of data in interval </a:t>
                      </a:r>
                      <a:r>
                        <a:rPr kumimoji="0" lang="el-GR" sz="1900" b="0" i="0" u="none" strike="noStrike" cap="none" normalizeH="0" baseline="0">
                          <a:ln>
                            <a:noFill/>
                          </a:ln>
                          <a:solidFill>
                            <a:srgbClr val="000000"/>
                          </a:solidFill>
                          <a:effectLst/>
                          <a:latin typeface="Arial" charset="0"/>
                          <a:ea typeface="ＭＳ Ｐゴシック" charset="0"/>
                        </a:rPr>
                        <a:t>τ</a:t>
                      </a:r>
                      <a:r>
                        <a:rPr kumimoji="0" lang="en-US" sz="1900" b="0" i="0" u="none" strike="noStrike" cap="none" normalizeH="0" baseline="0">
                          <a:ln>
                            <a:noFill/>
                          </a:ln>
                          <a:solidFill>
                            <a:srgbClr val="000000"/>
                          </a:solidFill>
                          <a:effectLst/>
                          <a:latin typeface="Arial" charset="0"/>
                          <a:ea typeface="ＭＳ Ｐゴシック" charset="0"/>
                        </a:rPr>
                        <a:t> and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 Long-term transmission rate will not exceed </a:t>
                      </a:r>
                      <a:r>
                        <a:rPr kumimoji="0" lang="el-GR" sz="1900" b="0" i="0" u="none" strike="noStrike" cap="none" normalizeH="0" baseline="0">
                          <a:ln>
                            <a:noFill/>
                          </a:ln>
                          <a:solidFill>
                            <a:srgbClr val="000000"/>
                          </a:solidFill>
                          <a:effectLst/>
                          <a:latin typeface="Arial" charset="0"/>
                          <a:ea typeface="ＭＳ Ｐゴシック" charset="0"/>
                        </a:rPr>
                        <a:t>ρ</a:t>
                      </a:r>
                      <a:endParaRPr kumimoji="0" lang="en-US" sz="1900" b="0" i="0" u="none" strike="noStrike" cap="none" normalizeH="0" baseline="0">
                        <a:ln>
                          <a:noFill/>
                        </a:ln>
                        <a:solidFill>
                          <a:srgbClr val="000000"/>
                        </a:solidFill>
                        <a:effectLst/>
                        <a:latin typeface="Arial"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Flow never sends faster than </a:t>
                      </a:r>
                      <a:r>
                        <a:rPr kumimoji="0" lang="el-GR" sz="1900" b="0" i="0" u="none" strike="noStrike" cap="none" normalizeH="0" baseline="0">
                          <a:ln>
                            <a:noFill/>
                          </a:ln>
                          <a:solidFill>
                            <a:srgbClr val="000000"/>
                          </a:solidFill>
                          <a:effectLst/>
                          <a:latin typeface="Arial" charset="0"/>
                          <a:ea typeface="ＭＳ Ｐゴシック" charset="0"/>
                        </a:rPr>
                        <a:t>ρ</a:t>
                      </a:r>
                      <a:r>
                        <a:rPr kumimoji="0" lang="en-US" sz="1900" b="0" i="0" u="none" strike="noStrike" cap="none" normalizeH="0" baseline="0">
                          <a:ln>
                            <a:noFill/>
                          </a:ln>
                          <a:solidFill>
                            <a:srgbClr val="000000"/>
                          </a:solidFill>
                          <a:effectLst/>
                          <a:latin typeface="Arial" charset="0"/>
                          <a:ea typeface="ＭＳ Ｐゴシック" charset="0"/>
                        </a:rPr>
                        <a:t> worth of packets per second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2"/>
                  </a:ext>
                </a:extLst>
              </a:tr>
              <a:tr h="660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TB does not have discard or priority policy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LB has priority policy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3"/>
                  </a:ext>
                </a:extLst>
              </a:tr>
              <a:tr h="4175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TB more flexible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LB is rigid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4"/>
                  </a:ext>
                </a:extLst>
              </a:tr>
              <a:tr h="1513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a:ln>
                            <a:noFill/>
                          </a:ln>
                          <a:solidFill>
                            <a:srgbClr val="000000"/>
                          </a:solidFill>
                          <a:effectLst/>
                          <a:latin typeface="Arial" charset="0"/>
                          <a:ea typeface="ＭＳ Ｐゴシック" charset="0"/>
                        </a:rPr>
                        <a:t>TB is easy to implement</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900" b="0" i="0" u="none" strike="noStrike" cap="none" normalizeH="0" baseline="0" dirty="0">
                          <a:ln>
                            <a:noFill/>
                          </a:ln>
                          <a:solidFill>
                            <a:srgbClr val="000000"/>
                          </a:solidFill>
                          <a:effectLst/>
                          <a:latin typeface="Arial" charset="0"/>
                          <a:ea typeface="ＭＳ Ｐゴシック" charset="0"/>
                        </a:rPr>
                        <a:t>Each flow needs counter to count tokens, </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900" b="0" i="0" u="none" strike="noStrike" cap="none" normalizeH="0" baseline="0" dirty="0">
                          <a:ln>
                            <a:noFill/>
                          </a:ln>
                          <a:solidFill>
                            <a:srgbClr val="000000"/>
                          </a:solidFill>
                          <a:effectLst/>
                          <a:latin typeface="Arial" charset="0"/>
                          <a:ea typeface="ＭＳ Ｐゴシック" charset="0"/>
                        </a:rPr>
                        <a:t> each flow needs timer to determine when to add new tokens to the counter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a:ln>
                            <a:noFill/>
                          </a:ln>
                          <a:solidFill>
                            <a:srgbClr val="000000"/>
                          </a:solidFill>
                          <a:effectLst/>
                          <a:latin typeface="Arial" charset="0"/>
                          <a:ea typeface="ＭＳ Ｐゴシック" charset="0"/>
                        </a:rPr>
                        <a:t>LB is easy to implement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30393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D9BD-8D97-8A4D-A192-7837770B85B9}"/>
              </a:ext>
            </a:extLst>
          </p:cNvPr>
          <p:cNvSpPr>
            <a:spLocks noGrp="1"/>
          </p:cNvSpPr>
          <p:nvPr>
            <p:ph type="title"/>
          </p:nvPr>
        </p:nvSpPr>
        <p:spPr/>
        <p:txBody>
          <a:bodyPr/>
          <a:lstStyle/>
          <a:p>
            <a:r>
              <a:rPr lang="en-US" dirty="0"/>
              <a:t>Throttling and Rate Limiting</a:t>
            </a:r>
          </a:p>
        </p:txBody>
      </p:sp>
      <p:sp>
        <p:nvSpPr>
          <p:cNvPr id="3" name="Content Placeholder 2">
            <a:extLst>
              <a:ext uri="{FF2B5EF4-FFF2-40B4-BE49-F238E27FC236}">
                <a16:creationId xmlns:a16="http://schemas.microsoft.com/office/drawing/2014/main" id="{430B8940-877B-4F42-9FE3-6D1CE202FB35}"/>
              </a:ext>
            </a:extLst>
          </p:cNvPr>
          <p:cNvSpPr>
            <a:spLocks noGrp="1"/>
          </p:cNvSpPr>
          <p:nvPr>
            <p:ph idx="1"/>
          </p:nvPr>
        </p:nvSpPr>
        <p:spPr>
          <a:xfrm>
            <a:off x="838200" y="1825625"/>
            <a:ext cx="10515600" cy="875534"/>
          </a:xfrm>
        </p:spPr>
        <p:txBody>
          <a:bodyPr>
            <a:normAutofit fontScale="70000" lnSpcReduction="20000"/>
          </a:bodyPr>
          <a:lstStyle/>
          <a:p>
            <a:r>
              <a:rPr lang="en-US" dirty="0"/>
              <a:t>An example of what Roberts calls “friction”: Increase the cost of accessing a site or service by slowing it down.</a:t>
            </a:r>
          </a:p>
          <a:p>
            <a:r>
              <a:rPr lang="en-US" b="1" dirty="0">
                <a:solidFill>
                  <a:srgbClr val="FF0000"/>
                </a:solidFill>
              </a:rPr>
              <a:t>Very hard to detect reliably!</a:t>
            </a:r>
          </a:p>
        </p:txBody>
      </p:sp>
      <p:pic>
        <p:nvPicPr>
          <p:cNvPr id="4" name="Picture 3">
            <a:extLst>
              <a:ext uri="{FF2B5EF4-FFF2-40B4-BE49-F238E27FC236}">
                <a16:creationId xmlns:a16="http://schemas.microsoft.com/office/drawing/2014/main" id="{F5C0401D-C41E-1345-A57B-7E128FCE3D43}"/>
              </a:ext>
            </a:extLst>
          </p:cNvPr>
          <p:cNvPicPr>
            <a:picLocks noChangeAspect="1"/>
          </p:cNvPicPr>
          <p:nvPr/>
        </p:nvPicPr>
        <p:blipFill>
          <a:blip r:embed="rId2"/>
          <a:stretch>
            <a:fillRect/>
          </a:stretch>
        </p:blipFill>
        <p:spPr>
          <a:xfrm>
            <a:off x="2719754" y="2828629"/>
            <a:ext cx="4563384" cy="4029371"/>
          </a:xfrm>
          <a:prstGeom prst="rect">
            <a:avLst/>
          </a:prstGeom>
        </p:spPr>
      </p:pic>
    </p:spTree>
    <p:extLst>
      <p:ext uri="{BB962C8B-B14F-4D97-AF65-F5344CB8AC3E}">
        <p14:creationId xmlns:p14="http://schemas.microsoft.com/office/powerpoint/2010/main" val="639254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3EB4E-A3F6-2741-8FC7-F826FAE2DF48}"/>
              </a:ext>
            </a:extLst>
          </p:cNvPr>
          <p:cNvSpPr>
            <a:spLocks noGrp="1"/>
          </p:cNvSpPr>
          <p:nvPr>
            <p:ph type="title"/>
          </p:nvPr>
        </p:nvSpPr>
        <p:spPr/>
        <p:txBody>
          <a:bodyPr/>
          <a:lstStyle/>
          <a:p>
            <a:r>
              <a:rPr lang="en-US" dirty="0"/>
              <a:t>Summary: Protocol Censorship</a:t>
            </a:r>
          </a:p>
        </p:txBody>
      </p:sp>
      <p:sp>
        <p:nvSpPr>
          <p:cNvPr id="3" name="Content Placeholder 2">
            <a:extLst>
              <a:ext uri="{FF2B5EF4-FFF2-40B4-BE49-F238E27FC236}">
                <a16:creationId xmlns:a16="http://schemas.microsoft.com/office/drawing/2014/main" id="{FDED1865-065D-464E-B3DC-3D782792CF84}"/>
              </a:ext>
            </a:extLst>
          </p:cNvPr>
          <p:cNvSpPr>
            <a:spLocks noGrp="1"/>
          </p:cNvSpPr>
          <p:nvPr>
            <p:ph idx="1"/>
          </p:nvPr>
        </p:nvSpPr>
        <p:spPr/>
        <p:txBody>
          <a:bodyPr/>
          <a:lstStyle/>
          <a:p>
            <a:r>
              <a:rPr lang="en-US" dirty="0"/>
              <a:t>Protocol manipulation: Interferes with communication</a:t>
            </a:r>
          </a:p>
          <a:p>
            <a:pPr lvl="1"/>
            <a:r>
              <a:rPr lang="en-US" dirty="0"/>
              <a:t>TCP/IP: Blocking, packet injection</a:t>
            </a:r>
          </a:p>
          <a:p>
            <a:pPr lvl="1"/>
            <a:r>
              <a:rPr lang="en-US" dirty="0"/>
              <a:t>DNS: Manipulation, redirection, …</a:t>
            </a:r>
          </a:p>
          <a:p>
            <a:pPr lvl="1"/>
            <a:r>
              <a:rPr lang="en-US" dirty="0"/>
              <a:t>BGP: Blocking, hijacking</a:t>
            </a:r>
          </a:p>
          <a:p>
            <a:pPr lvl="1"/>
            <a:endParaRPr lang="en-US" dirty="0"/>
          </a:p>
          <a:p>
            <a:r>
              <a:rPr lang="en-US" dirty="0"/>
              <a:t>Throttling/rate limiting: Increases friction for accessing sites and services</a:t>
            </a:r>
          </a:p>
          <a:p>
            <a:endParaRPr lang="en-US" dirty="0"/>
          </a:p>
          <a:p>
            <a:r>
              <a:rPr lang="en-US" dirty="0"/>
              <a:t>Open problems: Detecting different types of manipulation</a:t>
            </a:r>
          </a:p>
        </p:txBody>
      </p:sp>
    </p:spTree>
    <p:extLst>
      <p:ext uri="{BB962C8B-B14F-4D97-AF65-F5344CB8AC3E}">
        <p14:creationId xmlns:p14="http://schemas.microsoft.com/office/powerpoint/2010/main" val="2827072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latin typeface="Tahoma" charset="0"/>
              </a:rPr>
              <a:t>Network Layer</a:t>
            </a:r>
          </a:p>
        </p:txBody>
      </p:sp>
      <p:sp>
        <p:nvSpPr>
          <p:cNvPr id="112644" name="Rectangle 80"/>
          <p:cNvSpPr>
            <a:spLocks noChangeArrowheads="1"/>
          </p:cNvSpPr>
          <p:nvPr/>
        </p:nvSpPr>
        <p:spPr bwMode="auto">
          <a:xfrm>
            <a:off x="3740151" y="3263901"/>
            <a:ext cx="4748213" cy="2817813"/>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8614" name="Rectangle 2"/>
          <p:cNvSpPr>
            <a:spLocks noGrp="1" noChangeArrowheads="1"/>
          </p:cNvSpPr>
          <p:nvPr>
            <p:ph type="title"/>
          </p:nvPr>
        </p:nvSpPr>
        <p:spPr>
          <a:xfrm>
            <a:off x="687389" y="325440"/>
            <a:ext cx="7772400" cy="908050"/>
          </a:xfrm>
        </p:spPr>
        <p:txBody>
          <a:bodyPr/>
          <a:lstStyle/>
          <a:p>
            <a:pPr>
              <a:defRPr/>
            </a:pPr>
            <a:r>
              <a:rPr lang="en-US" dirty="0">
                <a:cs typeface="+mj-cs"/>
              </a:rPr>
              <a:t>IPv6: More Addresses</a:t>
            </a:r>
          </a:p>
        </p:txBody>
      </p:sp>
      <p:sp>
        <p:nvSpPr>
          <p:cNvPr id="112646" name="Rectangle 4"/>
          <p:cNvSpPr>
            <a:spLocks noChangeArrowheads="1"/>
          </p:cNvSpPr>
          <p:nvPr/>
        </p:nvSpPr>
        <p:spPr bwMode="auto">
          <a:xfrm>
            <a:off x="2003426" y="1306514"/>
            <a:ext cx="7413625" cy="180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i="1" dirty="0">
                <a:solidFill>
                  <a:srgbClr val="CC0000"/>
                </a:solidFill>
                <a:latin typeface="Gill Sans MT" charset="0"/>
              </a:rPr>
              <a:t>priority:</a:t>
            </a:r>
            <a:r>
              <a:rPr lang="en-US" sz="2800" dirty="0">
                <a:latin typeface="Gill Sans MT" charset="0"/>
              </a:rPr>
              <a:t>  identify priority among datagrams in flow</a:t>
            </a:r>
          </a:p>
          <a:p>
            <a:r>
              <a:rPr lang="en-US" sz="2800" i="1" dirty="0">
                <a:solidFill>
                  <a:srgbClr val="CC0000"/>
                </a:solidFill>
                <a:latin typeface="Gill Sans MT" charset="0"/>
              </a:rPr>
              <a:t>flow Label:</a:t>
            </a:r>
            <a:r>
              <a:rPr lang="en-US" sz="2800" dirty="0">
                <a:latin typeface="Gill Sans MT" charset="0"/>
              </a:rPr>
              <a:t> identify datagrams in same </a:t>
            </a:r>
            <a:r>
              <a:rPr lang="ja-JP" altLang="en-US" sz="2800" dirty="0">
                <a:latin typeface="Gill Sans MT" charset="0"/>
              </a:rPr>
              <a:t>“</a:t>
            </a:r>
            <a:r>
              <a:rPr lang="en-US" altLang="ja-JP" sz="2800" dirty="0">
                <a:latin typeface="Gill Sans MT" charset="0"/>
              </a:rPr>
              <a:t>flow.</a:t>
            </a:r>
            <a:r>
              <a:rPr lang="ja-JP" altLang="en-US" sz="2800" dirty="0">
                <a:latin typeface="Gill Sans MT" charset="0"/>
              </a:rPr>
              <a:t>”</a:t>
            </a:r>
            <a:r>
              <a:rPr lang="en-US" altLang="ja-JP" sz="2800" dirty="0">
                <a:latin typeface="Gill Sans MT" charset="0"/>
              </a:rPr>
              <a:t> </a:t>
            </a:r>
          </a:p>
          <a:p>
            <a:r>
              <a:rPr lang="en-US" sz="2800" dirty="0">
                <a:latin typeface="Gill Sans MT" charset="0"/>
              </a:rPr>
              <a:t>                    (concept of</a:t>
            </a:r>
            <a:r>
              <a:rPr lang="ja-JP" altLang="en-US" sz="2800" dirty="0">
                <a:latin typeface="Gill Sans MT" charset="0"/>
              </a:rPr>
              <a:t>“</a:t>
            </a:r>
            <a:r>
              <a:rPr lang="en-US" altLang="ja-JP" sz="2800" dirty="0">
                <a:latin typeface="Gill Sans MT" charset="0"/>
              </a:rPr>
              <a:t>flow</a:t>
            </a:r>
            <a:r>
              <a:rPr lang="ja-JP" altLang="en-US" sz="2800" dirty="0">
                <a:latin typeface="Gill Sans MT" charset="0"/>
              </a:rPr>
              <a:t>”</a:t>
            </a:r>
            <a:r>
              <a:rPr lang="en-US" altLang="ja-JP" sz="2800" dirty="0">
                <a:latin typeface="Gill Sans MT" charset="0"/>
              </a:rPr>
              <a:t> not well defined).</a:t>
            </a:r>
          </a:p>
          <a:p>
            <a:r>
              <a:rPr lang="en-US" sz="2800" i="1" dirty="0">
                <a:solidFill>
                  <a:srgbClr val="CC0000"/>
                </a:solidFill>
                <a:latin typeface="Gill Sans MT" charset="0"/>
              </a:rPr>
              <a:t>next header:</a:t>
            </a:r>
            <a:r>
              <a:rPr lang="en-US" sz="2800" dirty="0">
                <a:latin typeface="Gill Sans MT" charset="0"/>
              </a:rPr>
              <a:t> identify upper layer protocol for data</a:t>
            </a:r>
            <a:r>
              <a:rPr lang="en-US" sz="2400" dirty="0">
                <a:latin typeface="Comic Sans MS" charset="0"/>
              </a:rPr>
              <a:t> </a:t>
            </a:r>
          </a:p>
        </p:txBody>
      </p:sp>
      <p:sp>
        <p:nvSpPr>
          <p:cNvPr id="112647" name="Rectangle 56"/>
          <p:cNvSpPr>
            <a:spLocks noChangeArrowheads="1"/>
          </p:cNvSpPr>
          <p:nvPr/>
        </p:nvSpPr>
        <p:spPr bwMode="auto">
          <a:xfrm>
            <a:off x="3665538" y="3344863"/>
            <a:ext cx="4748212" cy="2817812"/>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112648" name="Line 60"/>
          <p:cNvSpPr>
            <a:spLocks noChangeShapeType="1"/>
          </p:cNvSpPr>
          <p:nvPr/>
        </p:nvSpPr>
        <p:spPr bwMode="auto">
          <a:xfrm>
            <a:off x="3667126" y="3654425"/>
            <a:ext cx="472757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49" name="Line 61"/>
          <p:cNvSpPr>
            <a:spLocks noChangeShapeType="1"/>
          </p:cNvSpPr>
          <p:nvPr/>
        </p:nvSpPr>
        <p:spPr bwMode="auto">
          <a:xfrm>
            <a:off x="4318000" y="3354389"/>
            <a:ext cx="0" cy="2936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0" name="Line 63"/>
          <p:cNvSpPr>
            <a:spLocks noChangeShapeType="1"/>
          </p:cNvSpPr>
          <p:nvPr/>
        </p:nvSpPr>
        <p:spPr bwMode="auto">
          <a:xfrm>
            <a:off x="5006975" y="3351214"/>
            <a:ext cx="0" cy="2936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1" name="Line 64"/>
          <p:cNvSpPr>
            <a:spLocks noChangeShapeType="1"/>
          </p:cNvSpPr>
          <p:nvPr/>
        </p:nvSpPr>
        <p:spPr bwMode="auto">
          <a:xfrm>
            <a:off x="5934075" y="3649664"/>
            <a:ext cx="0" cy="2936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2" name="Line 65"/>
          <p:cNvSpPr>
            <a:spLocks noChangeShapeType="1"/>
          </p:cNvSpPr>
          <p:nvPr/>
        </p:nvSpPr>
        <p:spPr bwMode="auto">
          <a:xfrm>
            <a:off x="7080250" y="3652839"/>
            <a:ext cx="0" cy="2936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3" name="Line 66"/>
          <p:cNvSpPr>
            <a:spLocks noChangeShapeType="1"/>
          </p:cNvSpPr>
          <p:nvPr/>
        </p:nvSpPr>
        <p:spPr bwMode="auto">
          <a:xfrm>
            <a:off x="3654426" y="5175250"/>
            <a:ext cx="476091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4" name="Line 67"/>
          <p:cNvSpPr>
            <a:spLocks noChangeShapeType="1"/>
          </p:cNvSpPr>
          <p:nvPr/>
        </p:nvSpPr>
        <p:spPr bwMode="auto">
          <a:xfrm>
            <a:off x="3671888" y="4535488"/>
            <a:ext cx="4760912"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5" name="Line 68"/>
          <p:cNvSpPr>
            <a:spLocks noChangeShapeType="1"/>
          </p:cNvSpPr>
          <p:nvPr/>
        </p:nvSpPr>
        <p:spPr bwMode="auto">
          <a:xfrm>
            <a:off x="3657601" y="3952875"/>
            <a:ext cx="476091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6" name="Text Box 69"/>
          <p:cNvSpPr txBox="1">
            <a:spLocks noChangeArrowheads="1"/>
          </p:cNvSpPr>
          <p:nvPr/>
        </p:nvSpPr>
        <p:spPr bwMode="auto">
          <a:xfrm>
            <a:off x="5570538" y="5440363"/>
            <a:ext cx="628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data</a:t>
            </a:r>
          </a:p>
        </p:txBody>
      </p:sp>
      <p:sp>
        <p:nvSpPr>
          <p:cNvPr id="112657" name="Text Box 70"/>
          <p:cNvSpPr txBox="1">
            <a:spLocks noChangeArrowheads="1"/>
          </p:cNvSpPr>
          <p:nvPr/>
        </p:nvSpPr>
        <p:spPr bwMode="auto">
          <a:xfrm>
            <a:off x="4902200" y="4578350"/>
            <a:ext cx="216535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85000"/>
              </a:lnSpc>
            </a:pPr>
            <a:r>
              <a:rPr lang="en-US" sz="1800"/>
              <a:t>destination address</a:t>
            </a:r>
          </a:p>
          <a:p>
            <a:pPr algn="ctr">
              <a:lnSpc>
                <a:spcPct val="85000"/>
              </a:lnSpc>
            </a:pPr>
            <a:r>
              <a:rPr lang="en-US" sz="1800"/>
              <a:t>(128 bits)</a:t>
            </a:r>
          </a:p>
        </p:txBody>
      </p:sp>
      <p:sp>
        <p:nvSpPr>
          <p:cNvPr id="112658" name="Text Box 71"/>
          <p:cNvSpPr txBox="1">
            <a:spLocks noChangeArrowheads="1"/>
          </p:cNvSpPr>
          <p:nvPr/>
        </p:nvSpPr>
        <p:spPr bwMode="auto">
          <a:xfrm>
            <a:off x="5067300" y="3971925"/>
            <a:ext cx="174625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85000"/>
              </a:lnSpc>
            </a:pPr>
            <a:r>
              <a:rPr lang="en-US" sz="1800"/>
              <a:t>source address</a:t>
            </a:r>
          </a:p>
          <a:p>
            <a:pPr algn="ctr">
              <a:lnSpc>
                <a:spcPct val="85000"/>
              </a:lnSpc>
            </a:pPr>
            <a:r>
              <a:rPr lang="en-US" sz="1800"/>
              <a:t>(128 bits)</a:t>
            </a:r>
          </a:p>
        </p:txBody>
      </p:sp>
      <p:sp>
        <p:nvSpPr>
          <p:cNvPr id="112659" name="Text Box 72"/>
          <p:cNvSpPr txBox="1">
            <a:spLocks noChangeArrowheads="1"/>
          </p:cNvSpPr>
          <p:nvPr/>
        </p:nvSpPr>
        <p:spPr bwMode="auto">
          <a:xfrm>
            <a:off x="4151313" y="3619501"/>
            <a:ext cx="1352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payload len</a:t>
            </a:r>
          </a:p>
        </p:txBody>
      </p:sp>
      <p:sp>
        <p:nvSpPr>
          <p:cNvPr id="112660" name="Text Box 73"/>
          <p:cNvSpPr txBox="1">
            <a:spLocks noChangeArrowheads="1"/>
          </p:cNvSpPr>
          <p:nvPr/>
        </p:nvSpPr>
        <p:spPr bwMode="auto">
          <a:xfrm>
            <a:off x="5932488" y="3627438"/>
            <a:ext cx="1009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next hdr</a:t>
            </a:r>
          </a:p>
        </p:txBody>
      </p:sp>
      <p:sp>
        <p:nvSpPr>
          <p:cNvPr id="112661" name="Text Box 74"/>
          <p:cNvSpPr txBox="1">
            <a:spLocks noChangeArrowheads="1"/>
          </p:cNvSpPr>
          <p:nvPr/>
        </p:nvSpPr>
        <p:spPr bwMode="auto">
          <a:xfrm>
            <a:off x="7188200" y="3613151"/>
            <a:ext cx="103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hop limit</a:t>
            </a:r>
          </a:p>
        </p:txBody>
      </p:sp>
      <p:sp>
        <p:nvSpPr>
          <p:cNvPr id="112662" name="Text Box 75"/>
          <p:cNvSpPr txBox="1">
            <a:spLocks noChangeArrowheads="1"/>
          </p:cNvSpPr>
          <p:nvPr/>
        </p:nvSpPr>
        <p:spPr bwMode="auto">
          <a:xfrm>
            <a:off x="6057900" y="3319463"/>
            <a:ext cx="1136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flow label</a:t>
            </a:r>
          </a:p>
        </p:txBody>
      </p:sp>
      <p:sp>
        <p:nvSpPr>
          <p:cNvPr id="112663" name="Text Box 76"/>
          <p:cNvSpPr txBox="1">
            <a:spLocks noChangeArrowheads="1"/>
          </p:cNvSpPr>
          <p:nvPr/>
        </p:nvSpPr>
        <p:spPr bwMode="auto">
          <a:xfrm>
            <a:off x="4437063" y="3305176"/>
            <a:ext cx="438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pri</a:t>
            </a:r>
          </a:p>
        </p:txBody>
      </p:sp>
      <p:sp>
        <p:nvSpPr>
          <p:cNvPr id="112664" name="Text Box 77"/>
          <p:cNvSpPr txBox="1">
            <a:spLocks noChangeArrowheads="1"/>
          </p:cNvSpPr>
          <p:nvPr/>
        </p:nvSpPr>
        <p:spPr bwMode="auto">
          <a:xfrm>
            <a:off x="3730625" y="3313113"/>
            <a:ext cx="501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ver</a:t>
            </a:r>
          </a:p>
        </p:txBody>
      </p:sp>
      <p:sp>
        <p:nvSpPr>
          <p:cNvPr id="112665" name="Line 79"/>
          <p:cNvSpPr>
            <a:spLocks noChangeShapeType="1"/>
          </p:cNvSpPr>
          <p:nvPr/>
        </p:nvSpPr>
        <p:spPr bwMode="auto">
          <a:xfrm>
            <a:off x="3643314" y="6400800"/>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12666" name="Text Box 78"/>
          <p:cNvSpPr txBox="1">
            <a:spLocks noChangeArrowheads="1"/>
          </p:cNvSpPr>
          <p:nvPr/>
        </p:nvSpPr>
        <p:spPr bwMode="auto">
          <a:xfrm>
            <a:off x="5502275" y="6210301"/>
            <a:ext cx="857250" cy="36671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32 bits</a:t>
            </a:r>
          </a:p>
        </p:txBody>
      </p:sp>
    </p:spTree>
    <p:extLst>
      <p:ext uri="{BB962C8B-B14F-4D97-AF65-F5344CB8AC3E}">
        <p14:creationId xmlns:p14="http://schemas.microsoft.com/office/powerpoint/2010/main" val="239565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Per-Country IPv6 Adoption</a:t>
            </a:r>
          </a:p>
        </p:txBody>
      </p:sp>
      <p:sp>
        <p:nvSpPr>
          <p:cNvPr id="3" name="Slide Number Placeholder 2"/>
          <p:cNvSpPr>
            <a:spLocks noGrp="1"/>
          </p:cNvSpPr>
          <p:nvPr>
            <p:ph type="sldNum" sz="quarter" idx="12"/>
          </p:nvPr>
        </p:nvSpPr>
        <p:spPr/>
        <p:txBody>
          <a:bodyPr/>
          <a:lstStyle/>
          <a:p>
            <a:pPr>
              <a:defRPr/>
            </a:pPr>
            <a:fld id="{65A3D529-0DC2-624B-99F2-F41AB4711CEA}" type="slidenum">
              <a:rPr lang="en-US" smtClean="0"/>
              <a:pPr>
                <a:defRPr/>
              </a:pPr>
              <a:t>7</a:t>
            </a:fld>
            <a:endParaRPr lang="en-US"/>
          </a:p>
        </p:txBody>
      </p:sp>
      <p:pic>
        <p:nvPicPr>
          <p:cNvPr id="4" name="Picture 3"/>
          <p:cNvPicPr>
            <a:picLocks noChangeAspect="1"/>
          </p:cNvPicPr>
          <p:nvPr/>
        </p:nvPicPr>
        <p:blipFill>
          <a:blip r:embed="rId2"/>
          <a:stretch>
            <a:fillRect/>
          </a:stretch>
        </p:blipFill>
        <p:spPr>
          <a:xfrm>
            <a:off x="1778000" y="1272799"/>
            <a:ext cx="8757563" cy="4984068"/>
          </a:xfrm>
          <a:prstGeom prst="rect">
            <a:avLst/>
          </a:prstGeom>
        </p:spPr>
      </p:pic>
    </p:spTree>
    <p:extLst>
      <p:ext uri="{BB962C8B-B14F-4D97-AF65-F5344CB8AC3E}">
        <p14:creationId xmlns:p14="http://schemas.microsoft.com/office/powerpoint/2010/main" val="119858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Internet Routing Protocol: BGP</a:t>
            </a:r>
          </a:p>
        </p:txBody>
      </p:sp>
      <p:sp>
        <p:nvSpPr>
          <p:cNvPr id="76" name="Slide Number Placeholder 5"/>
          <p:cNvSpPr>
            <a:spLocks noGrp="1"/>
          </p:cNvSpPr>
          <p:nvPr>
            <p:ph type="sldNum" sz="quarter" idx="12"/>
          </p:nvPr>
        </p:nvSpPr>
        <p:spPr/>
        <p:txBody>
          <a:bodyPr/>
          <a:lstStyle/>
          <a:p>
            <a:fld id="{3C0C0BAA-08D6-9148-A37A-62C42C5B387D}" type="slidenum">
              <a:rPr lang="en-US"/>
              <a:pPr/>
              <a:t>8</a:t>
            </a:fld>
            <a:endParaRPr lang="en-US"/>
          </a:p>
        </p:txBody>
      </p:sp>
      <p:sp>
        <p:nvSpPr>
          <p:cNvPr id="69635" name="Cloud"/>
          <p:cNvSpPr>
            <a:spLocks noChangeAspect="1" noEditPoints="1" noChangeArrowheads="1"/>
          </p:cNvSpPr>
          <p:nvPr/>
        </p:nvSpPr>
        <p:spPr bwMode="auto">
          <a:xfrm>
            <a:off x="6642100" y="2565400"/>
            <a:ext cx="2819400" cy="14732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69636" name="Cloud"/>
          <p:cNvSpPr>
            <a:spLocks noChangeAspect="1" noEditPoints="1" noChangeArrowheads="1"/>
          </p:cNvSpPr>
          <p:nvPr/>
        </p:nvSpPr>
        <p:spPr bwMode="auto">
          <a:xfrm>
            <a:off x="1993900" y="2640013"/>
            <a:ext cx="2819400" cy="14747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pic>
        <p:nvPicPr>
          <p:cNvPr id="69637" name="Picture 5" descr="MCBS00369_0000[1]"/>
          <p:cNvPicPr>
            <a:picLocks noChangeAspect="1" noChangeArrowheads="1"/>
          </p:cNvPicPr>
          <p:nvPr/>
        </p:nvPicPr>
        <p:blipFill>
          <a:blip r:embed="rId3"/>
          <a:srcRect/>
          <a:stretch>
            <a:fillRect/>
          </a:stretch>
        </p:blipFill>
        <p:spPr bwMode="auto">
          <a:xfrm>
            <a:off x="9766301" y="2925764"/>
            <a:ext cx="901700" cy="655637"/>
          </a:xfrm>
          <a:prstGeom prst="rect">
            <a:avLst/>
          </a:prstGeom>
          <a:noFill/>
        </p:spPr>
      </p:pic>
      <p:sp>
        <p:nvSpPr>
          <p:cNvPr id="69638" name="Line 6"/>
          <p:cNvSpPr>
            <a:spLocks noChangeShapeType="1"/>
          </p:cNvSpPr>
          <p:nvPr/>
        </p:nvSpPr>
        <p:spPr bwMode="auto">
          <a:xfrm>
            <a:off x="9385300" y="3154363"/>
            <a:ext cx="533400"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39" name="Text Box 7"/>
          <p:cNvSpPr txBox="1">
            <a:spLocks noChangeArrowheads="1"/>
          </p:cNvSpPr>
          <p:nvPr/>
        </p:nvSpPr>
        <p:spPr bwMode="auto">
          <a:xfrm>
            <a:off x="4325475" y="2209801"/>
            <a:ext cx="2906052" cy="461665"/>
          </a:xfrm>
          <a:prstGeom prst="rect">
            <a:avLst/>
          </a:prstGeom>
          <a:noFill/>
          <a:ln w="9525">
            <a:noFill/>
            <a:miter lim="800000"/>
            <a:headEnd/>
            <a:tailEnd/>
          </a:ln>
          <a:effectLst/>
        </p:spPr>
        <p:txBody>
          <a:bodyPr wrap="none">
            <a:prstTxWarp prst="textNoShape">
              <a:avLst/>
            </a:prstTxWarp>
            <a:spAutoFit/>
          </a:bodyPr>
          <a:lstStyle/>
          <a:p>
            <a:pPr algn="ctr"/>
            <a:r>
              <a:rPr lang="en-US" sz="2400" b="1">
                <a:solidFill>
                  <a:srgbClr val="008000"/>
                </a:solidFill>
              </a:rPr>
              <a:t>Route Advertisement</a:t>
            </a:r>
          </a:p>
        </p:txBody>
      </p:sp>
      <p:sp>
        <p:nvSpPr>
          <p:cNvPr id="69640" name="Text Box 8"/>
          <p:cNvSpPr txBox="1">
            <a:spLocks noChangeArrowheads="1"/>
          </p:cNvSpPr>
          <p:nvPr/>
        </p:nvSpPr>
        <p:spPr bwMode="auto">
          <a:xfrm>
            <a:off x="3670301" y="1371601"/>
            <a:ext cx="4559300" cy="46166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1"/>
              <a:t>Autonomous Systems (ASes)</a:t>
            </a:r>
          </a:p>
        </p:txBody>
      </p:sp>
      <p:sp>
        <p:nvSpPr>
          <p:cNvPr id="69641" name="Line 9"/>
          <p:cNvSpPr>
            <a:spLocks noChangeShapeType="1"/>
          </p:cNvSpPr>
          <p:nvPr/>
        </p:nvSpPr>
        <p:spPr bwMode="auto">
          <a:xfrm flipH="1">
            <a:off x="3670300" y="1828800"/>
            <a:ext cx="685800" cy="762000"/>
          </a:xfrm>
          <a:prstGeom prst="line">
            <a:avLst/>
          </a:prstGeom>
          <a:noFill/>
          <a:ln w="19050" cap="rnd">
            <a:solidFill>
              <a:schemeClr val="tx1"/>
            </a:solidFill>
            <a:prstDash val="sysDot"/>
            <a:round/>
            <a:headEnd/>
            <a:tailEnd type="triangle" w="med" len="med"/>
          </a:ln>
          <a:effectLst/>
        </p:spPr>
        <p:txBody>
          <a:bodyPr wrap="none" anchor="ctr">
            <a:prstTxWarp prst="textNoShape">
              <a:avLst/>
            </a:prstTxWarp>
          </a:bodyPr>
          <a:lstStyle/>
          <a:p>
            <a:endParaRPr lang="en-US"/>
          </a:p>
        </p:txBody>
      </p:sp>
      <p:sp>
        <p:nvSpPr>
          <p:cNvPr id="69642" name="Line 10"/>
          <p:cNvSpPr>
            <a:spLocks noChangeShapeType="1"/>
          </p:cNvSpPr>
          <p:nvPr/>
        </p:nvSpPr>
        <p:spPr bwMode="auto">
          <a:xfrm>
            <a:off x="6794500" y="1752600"/>
            <a:ext cx="1066800" cy="762000"/>
          </a:xfrm>
          <a:prstGeom prst="line">
            <a:avLst/>
          </a:prstGeom>
          <a:noFill/>
          <a:ln w="19050" cap="rnd">
            <a:solidFill>
              <a:schemeClr val="tx1"/>
            </a:solidFill>
            <a:prstDash val="sysDot"/>
            <a:round/>
            <a:headEnd/>
            <a:tailEnd type="triangle" w="med" len="med"/>
          </a:ln>
          <a:effectLst/>
        </p:spPr>
        <p:txBody>
          <a:bodyPr wrap="none" anchor="ctr">
            <a:prstTxWarp prst="textNoShape">
              <a:avLst/>
            </a:prstTxWarp>
          </a:bodyPr>
          <a:lstStyle/>
          <a:p>
            <a:endParaRPr lang="en-US"/>
          </a:p>
        </p:txBody>
      </p:sp>
      <p:sp>
        <p:nvSpPr>
          <p:cNvPr id="69643" name="Oval 11"/>
          <p:cNvSpPr>
            <a:spLocks noChangeArrowheads="1"/>
          </p:cNvSpPr>
          <p:nvPr/>
        </p:nvSpPr>
        <p:spPr bwMode="auto">
          <a:xfrm>
            <a:off x="3751263" y="3095625"/>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44" name="Oval 12"/>
          <p:cNvSpPr>
            <a:spLocks noChangeArrowheads="1"/>
          </p:cNvSpPr>
          <p:nvPr/>
        </p:nvSpPr>
        <p:spPr bwMode="auto">
          <a:xfrm>
            <a:off x="7251700" y="3124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grpSp>
        <p:nvGrpSpPr>
          <p:cNvPr id="2" name="Group 13"/>
          <p:cNvGrpSpPr>
            <a:grpSpLocks/>
          </p:cNvGrpSpPr>
          <p:nvPr/>
        </p:nvGrpSpPr>
        <p:grpSpPr bwMode="auto">
          <a:xfrm>
            <a:off x="5562600" y="3352801"/>
            <a:ext cx="1524000" cy="1452563"/>
            <a:chOff x="2544" y="2112"/>
            <a:chExt cx="960" cy="915"/>
          </a:xfrm>
        </p:grpSpPr>
        <p:sp>
          <p:nvSpPr>
            <p:cNvPr id="69646" name="Text Box 14"/>
            <p:cNvSpPr txBox="1">
              <a:spLocks noChangeArrowheads="1"/>
            </p:cNvSpPr>
            <p:nvPr/>
          </p:nvSpPr>
          <p:spPr bwMode="auto">
            <a:xfrm>
              <a:off x="2544" y="2736"/>
              <a:ext cx="960" cy="29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1"/>
                <a:t>Session</a:t>
              </a:r>
            </a:p>
          </p:txBody>
        </p:sp>
        <p:sp>
          <p:nvSpPr>
            <p:cNvPr id="69647" name="Line 15"/>
            <p:cNvSpPr>
              <a:spLocks noChangeShapeType="1"/>
            </p:cNvSpPr>
            <p:nvPr/>
          </p:nvSpPr>
          <p:spPr bwMode="auto">
            <a:xfrm flipH="1" flipV="1">
              <a:off x="2832" y="2112"/>
              <a:ext cx="192" cy="672"/>
            </a:xfrm>
            <a:prstGeom prst="line">
              <a:avLst/>
            </a:prstGeom>
            <a:noFill/>
            <a:ln w="19050" cap="rnd">
              <a:solidFill>
                <a:schemeClr val="tx1"/>
              </a:solidFill>
              <a:prstDash val="sysDot"/>
              <a:round/>
              <a:headEnd/>
              <a:tailEnd type="triangle" w="med" len="med"/>
            </a:ln>
            <a:effectLst/>
          </p:spPr>
          <p:txBody>
            <a:bodyPr wrap="none" anchor="ctr">
              <a:prstTxWarp prst="textNoShape">
                <a:avLst/>
              </a:prstTxWarp>
            </a:bodyPr>
            <a:lstStyle/>
            <a:p>
              <a:endParaRPr lang="en-US"/>
            </a:p>
          </p:txBody>
        </p:sp>
      </p:grpSp>
      <p:sp>
        <p:nvSpPr>
          <p:cNvPr id="69648" name="Line 16"/>
          <p:cNvSpPr>
            <a:spLocks noChangeShapeType="1"/>
          </p:cNvSpPr>
          <p:nvPr/>
        </p:nvSpPr>
        <p:spPr bwMode="auto">
          <a:xfrm flipH="1">
            <a:off x="4800600" y="2971800"/>
            <a:ext cx="1828800" cy="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sp>
        <p:nvSpPr>
          <p:cNvPr id="69649" name="Oval 17"/>
          <p:cNvSpPr>
            <a:spLocks noChangeArrowheads="1"/>
          </p:cNvSpPr>
          <p:nvPr/>
        </p:nvSpPr>
        <p:spPr bwMode="auto">
          <a:xfrm>
            <a:off x="3048000" y="28194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0" name="Oval 18"/>
          <p:cNvSpPr>
            <a:spLocks noChangeArrowheads="1"/>
          </p:cNvSpPr>
          <p:nvPr/>
        </p:nvSpPr>
        <p:spPr bwMode="auto">
          <a:xfrm>
            <a:off x="2362200" y="3124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1" name="Oval 19"/>
          <p:cNvSpPr>
            <a:spLocks noChangeArrowheads="1"/>
          </p:cNvSpPr>
          <p:nvPr/>
        </p:nvSpPr>
        <p:spPr bwMode="auto">
          <a:xfrm>
            <a:off x="3048000" y="3505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2" name="Line 20"/>
          <p:cNvSpPr>
            <a:spLocks noChangeShapeType="1"/>
          </p:cNvSpPr>
          <p:nvPr/>
        </p:nvSpPr>
        <p:spPr bwMode="auto">
          <a:xfrm flipV="1">
            <a:off x="2667000" y="3048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3" name="Line 21"/>
          <p:cNvSpPr>
            <a:spLocks noChangeShapeType="1"/>
          </p:cNvSpPr>
          <p:nvPr/>
        </p:nvSpPr>
        <p:spPr bwMode="auto">
          <a:xfrm flipV="1">
            <a:off x="3429000" y="3429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4" name="Line 22"/>
          <p:cNvSpPr>
            <a:spLocks noChangeShapeType="1"/>
          </p:cNvSpPr>
          <p:nvPr/>
        </p:nvSpPr>
        <p:spPr bwMode="auto">
          <a:xfrm>
            <a:off x="2695575" y="3386139"/>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5" name="Line 23"/>
          <p:cNvSpPr>
            <a:spLocks noChangeShapeType="1"/>
          </p:cNvSpPr>
          <p:nvPr/>
        </p:nvSpPr>
        <p:spPr bwMode="auto">
          <a:xfrm>
            <a:off x="3429000" y="2971800"/>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6" name="Oval 24"/>
          <p:cNvSpPr>
            <a:spLocks noChangeArrowheads="1"/>
          </p:cNvSpPr>
          <p:nvPr/>
        </p:nvSpPr>
        <p:spPr bwMode="auto">
          <a:xfrm>
            <a:off x="8001000" y="28194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7" name="Oval 25"/>
          <p:cNvSpPr>
            <a:spLocks noChangeArrowheads="1"/>
          </p:cNvSpPr>
          <p:nvPr/>
        </p:nvSpPr>
        <p:spPr bwMode="auto">
          <a:xfrm>
            <a:off x="8001000" y="3505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8" name="Line 26"/>
          <p:cNvSpPr>
            <a:spLocks noChangeShapeType="1"/>
          </p:cNvSpPr>
          <p:nvPr/>
        </p:nvSpPr>
        <p:spPr bwMode="auto">
          <a:xfrm flipV="1">
            <a:off x="7620000" y="3048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9" name="Line 27"/>
          <p:cNvSpPr>
            <a:spLocks noChangeShapeType="1"/>
          </p:cNvSpPr>
          <p:nvPr/>
        </p:nvSpPr>
        <p:spPr bwMode="auto">
          <a:xfrm flipV="1">
            <a:off x="8382000" y="3429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0" name="Line 28"/>
          <p:cNvSpPr>
            <a:spLocks noChangeShapeType="1"/>
          </p:cNvSpPr>
          <p:nvPr/>
        </p:nvSpPr>
        <p:spPr bwMode="auto">
          <a:xfrm>
            <a:off x="7648575" y="3386139"/>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1" name="Line 29"/>
          <p:cNvSpPr>
            <a:spLocks noChangeShapeType="1"/>
          </p:cNvSpPr>
          <p:nvPr/>
        </p:nvSpPr>
        <p:spPr bwMode="auto">
          <a:xfrm>
            <a:off x="8382000" y="2971800"/>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2" name="Oval 30"/>
          <p:cNvSpPr>
            <a:spLocks noChangeArrowheads="1"/>
          </p:cNvSpPr>
          <p:nvPr/>
        </p:nvSpPr>
        <p:spPr bwMode="auto">
          <a:xfrm>
            <a:off x="8720139" y="3109913"/>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63" name="Cloud"/>
          <p:cNvSpPr>
            <a:spLocks noChangeAspect="1" noEditPoints="1" noChangeArrowheads="1"/>
          </p:cNvSpPr>
          <p:nvPr/>
        </p:nvSpPr>
        <p:spPr bwMode="auto">
          <a:xfrm>
            <a:off x="6781800" y="4724401"/>
            <a:ext cx="2819400" cy="14747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grpSp>
        <p:nvGrpSpPr>
          <p:cNvPr id="3" name="Group 32"/>
          <p:cNvGrpSpPr>
            <a:grpSpLocks/>
          </p:cNvGrpSpPr>
          <p:nvPr/>
        </p:nvGrpSpPr>
        <p:grpSpPr bwMode="auto">
          <a:xfrm>
            <a:off x="7267576" y="4953000"/>
            <a:ext cx="1757363" cy="1066800"/>
            <a:chOff x="3618" y="3120"/>
            <a:chExt cx="1107" cy="672"/>
          </a:xfrm>
        </p:grpSpPr>
        <p:sp>
          <p:nvSpPr>
            <p:cNvPr id="69665" name="Oval 33"/>
            <p:cNvSpPr>
              <a:spLocks noChangeArrowheads="1"/>
            </p:cNvSpPr>
            <p:nvPr/>
          </p:nvSpPr>
          <p:spPr bwMode="auto">
            <a:xfrm>
              <a:off x="4032" y="3120"/>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66" name="Oval 34"/>
            <p:cNvSpPr>
              <a:spLocks noChangeArrowheads="1"/>
            </p:cNvSpPr>
            <p:nvPr/>
          </p:nvSpPr>
          <p:spPr bwMode="auto">
            <a:xfrm>
              <a:off x="4032" y="3552"/>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67" name="Line 35"/>
            <p:cNvSpPr>
              <a:spLocks noChangeShapeType="1"/>
            </p:cNvSpPr>
            <p:nvPr/>
          </p:nvSpPr>
          <p:spPr bwMode="auto">
            <a:xfrm flipV="1">
              <a:off x="3792" y="326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8" name="Line 36"/>
            <p:cNvSpPr>
              <a:spLocks noChangeShapeType="1"/>
            </p:cNvSpPr>
            <p:nvPr/>
          </p:nvSpPr>
          <p:spPr bwMode="auto">
            <a:xfrm flipV="1">
              <a:off x="4272" y="350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9" name="Line 37"/>
            <p:cNvSpPr>
              <a:spLocks noChangeShapeType="1"/>
            </p:cNvSpPr>
            <p:nvPr/>
          </p:nvSpPr>
          <p:spPr bwMode="auto">
            <a:xfrm>
              <a:off x="3810" y="3477"/>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0" name="Line 38"/>
            <p:cNvSpPr>
              <a:spLocks noChangeShapeType="1"/>
            </p:cNvSpPr>
            <p:nvPr/>
          </p:nvSpPr>
          <p:spPr bwMode="auto">
            <a:xfrm>
              <a:off x="4272" y="3216"/>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1" name="Oval 39"/>
            <p:cNvSpPr>
              <a:spLocks noChangeArrowheads="1"/>
            </p:cNvSpPr>
            <p:nvPr/>
          </p:nvSpPr>
          <p:spPr bwMode="auto">
            <a:xfrm>
              <a:off x="4485" y="3303"/>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72" name="Oval 40"/>
            <p:cNvSpPr>
              <a:spLocks noChangeArrowheads="1"/>
            </p:cNvSpPr>
            <p:nvPr/>
          </p:nvSpPr>
          <p:spPr bwMode="auto">
            <a:xfrm>
              <a:off x="3618" y="3291"/>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grpSp>
      <p:sp>
        <p:nvSpPr>
          <p:cNvPr id="69673" name="Cloud"/>
          <p:cNvSpPr>
            <a:spLocks noChangeAspect="1" noEditPoints="1" noChangeArrowheads="1"/>
          </p:cNvSpPr>
          <p:nvPr/>
        </p:nvSpPr>
        <p:spPr bwMode="auto">
          <a:xfrm>
            <a:off x="1981200" y="4849813"/>
            <a:ext cx="2819400" cy="14747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grpSp>
        <p:nvGrpSpPr>
          <p:cNvPr id="4" name="Group 42"/>
          <p:cNvGrpSpPr>
            <a:grpSpLocks/>
          </p:cNvGrpSpPr>
          <p:nvPr/>
        </p:nvGrpSpPr>
        <p:grpSpPr bwMode="auto">
          <a:xfrm>
            <a:off x="2433637" y="5029200"/>
            <a:ext cx="1757363" cy="1066800"/>
            <a:chOff x="3618" y="3120"/>
            <a:chExt cx="1107" cy="672"/>
          </a:xfrm>
        </p:grpSpPr>
        <p:sp>
          <p:nvSpPr>
            <p:cNvPr id="69675" name="Oval 43"/>
            <p:cNvSpPr>
              <a:spLocks noChangeArrowheads="1"/>
            </p:cNvSpPr>
            <p:nvPr/>
          </p:nvSpPr>
          <p:spPr bwMode="auto">
            <a:xfrm>
              <a:off x="4032" y="3120"/>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76" name="Oval 44"/>
            <p:cNvSpPr>
              <a:spLocks noChangeArrowheads="1"/>
            </p:cNvSpPr>
            <p:nvPr/>
          </p:nvSpPr>
          <p:spPr bwMode="auto">
            <a:xfrm>
              <a:off x="4032" y="3552"/>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77" name="Line 45"/>
            <p:cNvSpPr>
              <a:spLocks noChangeShapeType="1"/>
            </p:cNvSpPr>
            <p:nvPr/>
          </p:nvSpPr>
          <p:spPr bwMode="auto">
            <a:xfrm flipV="1">
              <a:off x="3792" y="326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8" name="Line 46"/>
            <p:cNvSpPr>
              <a:spLocks noChangeShapeType="1"/>
            </p:cNvSpPr>
            <p:nvPr/>
          </p:nvSpPr>
          <p:spPr bwMode="auto">
            <a:xfrm flipV="1">
              <a:off x="4272" y="350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9" name="Line 47"/>
            <p:cNvSpPr>
              <a:spLocks noChangeShapeType="1"/>
            </p:cNvSpPr>
            <p:nvPr/>
          </p:nvSpPr>
          <p:spPr bwMode="auto">
            <a:xfrm>
              <a:off x="3810" y="3477"/>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80" name="Line 48"/>
            <p:cNvSpPr>
              <a:spLocks noChangeShapeType="1"/>
            </p:cNvSpPr>
            <p:nvPr/>
          </p:nvSpPr>
          <p:spPr bwMode="auto">
            <a:xfrm>
              <a:off x="4272" y="3216"/>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81" name="Oval 49"/>
            <p:cNvSpPr>
              <a:spLocks noChangeArrowheads="1"/>
            </p:cNvSpPr>
            <p:nvPr/>
          </p:nvSpPr>
          <p:spPr bwMode="auto">
            <a:xfrm>
              <a:off x="4485" y="3303"/>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82" name="Oval 50"/>
            <p:cNvSpPr>
              <a:spLocks noChangeArrowheads="1"/>
            </p:cNvSpPr>
            <p:nvPr/>
          </p:nvSpPr>
          <p:spPr bwMode="auto">
            <a:xfrm>
              <a:off x="3618" y="3291"/>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grpSp>
      <p:sp>
        <p:nvSpPr>
          <p:cNvPr id="69683" name="Line 51"/>
          <p:cNvSpPr>
            <a:spLocks noChangeShapeType="1"/>
          </p:cNvSpPr>
          <p:nvPr/>
        </p:nvSpPr>
        <p:spPr bwMode="auto">
          <a:xfrm flipH="1">
            <a:off x="4114800" y="3276600"/>
            <a:ext cx="312420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84" name="Line 52"/>
          <p:cNvSpPr>
            <a:spLocks noChangeShapeType="1"/>
          </p:cNvSpPr>
          <p:nvPr/>
        </p:nvSpPr>
        <p:spPr bwMode="auto">
          <a:xfrm>
            <a:off x="4191000" y="5486400"/>
            <a:ext cx="304800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85" name="Line 53"/>
          <p:cNvSpPr>
            <a:spLocks noChangeShapeType="1"/>
          </p:cNvSpPr>
          <p:nvPr/>
        </p:nvSpPr>
        <p:spPr bwMode="auto">
          <a:xfrm>
            <a:off x="3257551" y="3886200"/>
            <a:ext cx="0" cy="114300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86" name="Line 54"/>
          <p:cNvSpPr>
            <a:spLocks noChangeShapeType="1"/>
          </p:cNvSpPr>
          <p:nvPr/>
        </p:nvSpPr>
        <p:spPr bwMode="auto">
          <a:xfrm flipH="1" flipV="1">
            <a:off x="4800600" y="5334000"/>
            <a:ext cx="1752600" cy="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sp>
        <p:nvSpPr>
          <p:cNvPr id="69687" name="Freeform 55"/>
          <p:cNvSpPr>
            <a:spLocks/>
          </p:cNvSpPr>
          <p:nvPr/>
        </p:nvSpPr>
        <p:spPr bwMode="auto">
          <a:xfrm>
            <a:off x="3200401" y="3370265"/>
            <a:ext cx="4178300" cy="1887537"/>
          </a:xfrm>
          <a:custGeom>
            <a:avLst/>
            <a:gdLst/>
            <a:ahLst/>
            <a:cxnLst>
              <a:cxn ang="0">
                <a:pos x="328" y="1168"/>
              </a:cxn>
              <a:cxn ang="0">
                <a:pos x="376" y="1024"/>
              </a:cxn>
              <a:cxn ang="0">
                <a:pos x="376" y="160"/>
              </a:cxn>
              <a:cxn ang="0">
                <a:pos x="2632" y="64"/>
              </a:cxn>
            </a:cxnLst>
            <a:rect l="0" t="0" r="r" b="b"/>
            <a:pathLst>
              <a:path w="2632" h="1192">
                <a:moveTo>
                  <a:pt x="328" y="1168"/>
                </a:moveTo>
                <a:cubicBezTo>
                  <a:pt x="348" y="1180"/>
                  <a:pt x="368" y="1192"/>
                  <a:pt x="376" y="1024"/>
                </a:cubicBezTo>
                <a:cubicBezTo>
                  <a:pt x="384" y="856"/>
                  <a:pt x="0" y="320"/>
                  <a:pt x="376" y="160"/>
                </a:cubicBezTo>
                <a:cubicBezTo>
                  <a:pt x="752" y="0"/>
                  <a:pt x="1692" y="32"/>
                  <a:pt x="2632" y="64"/>
                </a:cubicBezTo>
              </a:path>
            </a:pathLst>
          </a:custGeom>
          <a:noFill/>
          <a:ln w="38100" cap="flat" cmpd="sng">
            <a:solidFill>
              <a:srgbClr val="000080"/>
            </a:solidFill>
            <a:prstDash val="solid"/>
            <a:round/>
            <a:headEnd/>
            <a:tailEnd type="triangle" w="lg" len="med"/>
          </a:ln>
          <a:effectLst/>
        </p:spPr>
        <p:txBody>
          <a:bodyPr wrap="none" anchor="ctr">
            <a:prstTxWarp prst="textNoShape">
              <a:avLst/>
            </a:prstTxWarp>
          </a:bodyPr>
          <a:lstStyle/>
          <a:p>
            <a:endParaRPr lang="en-US"/>
          </a:p>
        </p:txBody>
      </p:sp>
      <p:sp>
        <p:nvSpPr>
          <p:cNvPr id="69688" name="Text Box 56"/>
          <p:cNvSpPr txBox="1">
            <a:spLocks noChangeArrowheads="1"/>
          </p:cNvSpPr>
          <p:nvPr/>
        </p:nvSpPr>
        <p:spPr bwMode="auto">
          <a:xfrm>
            <a:off x="4800600" y="3581401"/>
            <a:ext cx="1752600" cy="46166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1">
                <a:solidFill>
                  <a:schemeClr val="accent2"/>
                </a:solidFill>
              </a:rPr>
              <a:t>Traffic</a:t>
            </a:r>
          </a:p>
        </p:txBody>
      </p:sp>
      <p:sp>
        <p:nvSpPr>
          <p:cNvPr id="69689" name="Line 57"/>
          <p:cNvSpPr>
            <a:spLocks noChangeShapeType="1"/>
          </p:cNvSpPr>
          <p:nvPr/>
        </p:nvSpPr>
        <p:spPr bwMode="auto">
          <a:xfrm>
            <a:off x="8153400" y="3886200"/>
            <a:ext cx="0" cy="106680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90" name="Line 58"/>
          <p:cNvSpPr>
            <a:spLocks noChangeShapeType="1"/>
          </p:cNvSpPr>
          <p:nvPr/>
        </p:nvSpPr>
        <p:spPr bwMode="auto">
          <a:xfrm>
            <a:off x="3429000" y="3810000"/>
            <a:ext cx="0" cy="106680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sp>
        <p:nvSpPr>
          <p:cNvPr id="69691" name="Line 59"/>
          <p:cNvSpPr>
            <a:spLocks noChangeShapeType="1"/>
          </p:cNvSpPr>
          <p:nvPr/>
        </p:nvSpPr>
        <p:spPr bwMode="auto">
          <a:xfrm>
            <a:off x="7924800" y="3810000"/>
            <a:ext cx="0" cy="106680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grpSp>
        <p:nvGrpSpPr>
          <p:cNvPr id="5" name="Group 60"/>
          <p:cNvGrpSpPr>
            <a:grpSpLocks/>
          </p:cNvGrpSpPr>
          <p:nvPr/>
        </p:nvGrpSpPr>
        <p:grpSpPr bwMode="auto">
          <a:xfrm>
            <a:off x="2286000" y="3124200"/>
            <a:ext cx="7391400" cy="1600200"/>
            <a:chOff x="384" y="3984"/>
            <a:chExt cx="4656" cy="1008"/>
          </a:xfrm>
        </p:grpSpPr>
        <p:sp>
          <p:nvSpPr>
            <p:cNvPr id="69693" name="Rectangle 61"/>
            <p:cNvSpPr>
              <a:spLocks noChangeArrowheads="1"/>
            </p:cNvSpPr>
            <p:nvPr/>
          </p:nvSpPr>
          <p:spPr bwMode="auto">
            <a:xfrm>
              <a:off x="384" y="3984"/>
              <a:ext cx="4656" cy="1008"/>
            </a:xfrm>
            <a:prstGeom prst="rect">
              <a:avLst/>
            </a:prstGeom>
            <a:solidFill>
              <a:srgbClr val="DDDDDD"/>
            </a:solidFill>
            <a:ln w="38100">
              <a:solidFill>
                <a:srgbClr val="008000"/>
              </a:solidFill>
              <a:miter lim="800000"/>
              <a:headEnd/>
              <a:tailEnd/>
            </a:ln>
            <a:effectLst/>
          </p:spPr>
          <p:txBody>
            <a:bodyPr wrap="none" anchor="ctr">
              <a:prstTxWarp prst="textNoShape">
                <a:avLst/>
              </a:prstTxWarp>
            </a:bodyPr>
            <a:lstStyle/>
            <a:p>
              <a:endParaRPr lang="en-US"/>
            </a:p>
          </p:txBody>
        </p:sp>
        <p:sp>
          <p:nvSpPr>
            <p:cNvPr id="69694" name="Rectangle 62"/>
            <p:cNvSpPr>
              <a:spLocks noChangeArrowheads="1"/>
            </p:cNvSpPr>
            <p:nvPr/>
          </p:nvSpPr>
          <p:spPr bwMode="auto">
            <a:xfrm>
              <a:off x="658" y="4299"/>
              <a:ext cx="4108" cy="567"/>
            </a:xfrm>
            <a:prstGeom prst="rect">
              <a:avLst/>
            </a:prstGeom>
            <a:solidFill>
              <a:srgbClr val="F9F7A5"/>
            </a:solidFill>
            <a:ln w="9525">
              <a:solidFill>
                <a:schemeClr val="tx1"/>
              </a:solidFill>
              <a:miter lim="800000"/>
              <a:headEnd/>
              <a:tailEnd/>
            </a:ln>
            <a:effectLst/>
          </p:spPr>
          <p:txBody>
            <a:bodyPr wrap="none" anchor="ctr">
              <a:prstTxWarp prst="textNoShape">
                <a:avLst/>
              </a:prstTxWarp>
            </a:bodyPr>
            <a:lstStyle/>
            <a:p>
              <a:pPr algn="ctr"/>
              <a:endParaRPr lang="en-US" sz="2400"/>
            </a:p>
          </p:txBody>
        </p:sp>
        <p:sp>
          <p:nvSpPr>
            <p:cNvPr id="69695" name="Line 63"/>
            <p:cNvSpPr>
              <a:spLocks noChangeShapeType="1"/>
            </p:cNvSpPr>
            <p:nvPr/>
          </p:nvSpPr>
          <p:spPr bwMode="auto">
            <a:xfrm>
              <a:off x="658" y="4560"/>
              <a:ext cx="4108"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96" name="Text Box 64"/>
            <p:cNvSpPr txBox="1">
              <a:spLocks noChangeArrowheads="1"/>
            </p:cNvSpPr>
            <p:nvPr/>
          </p:nvSpPr>
          <p:spPr bwMode="auto">
            <a:xfrm>
              <a:off x="603" y="3984"/>
              <a:ext cx="4108" cy="29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1">
                  <a:solidFill>
                    <a:srgbClr val="FF3300"/>
                  </a:solidFill>
                </a:rPr>
                <a:t>  Destination		Next-hop	AS Path</a:t>
              </a:r>
            </a:p>
          </p:txBody>
        </p:sp>
        <p:sp>
          <p:nvSpPr>
            <p:cNvPr id="69697" name="Text Box 65"/>
            <p:cNvSpPr txBox="1">
              <a:spLocks noChangeArrowheads="1"/>
            </p:cNvSpPr>
            <p:nvPr/>
          </p:nvSpPr>
          <p:spPr bwMode="auto">
            <a:xfrm>
              <a:off x="713" y="4269"/>
              <a:ext cx="1334" cy="291"/>
            </a:xfrm>
            <a:prstGeom prst="rect">
              <a:avLst/>
            </a:prstGeom>
            <a:noFill/>
            <a:ln w="9525">
              <a:noFill/>
              <a:miter lim="800000"/>
              <a:headEnd/>
              <a:tailEnd/>
            </a:ln>
            <a:effectLst/>
          </p:spPr>
          <p:txBody>
            <a:bodyPr wrap="none">
              <a:prstTxWarp prst="textNoShape">
                <a:avLst/>
              </a:prstTxWarp>
              <a:spAutoFit/>
            </a:bodyPr>
            <a:lstStyle/>
            <a:p>
              <a:r>
                <a:rPr lang="en-US" sz="2400" b="1" dirty="0">
                  <a:solidFill>
                    <a:schemeClr val="accent2"/>
                  </a:solidFill>
                </a:rPr>
                <a:t>128.135.0.0/16</a:t>
              </a:r>
            </a:p>
          </p:txBody>
        </p:sp>
        <p:sp>
          <p:nvSpPr>
            <p:cNvPr id="69698" name="Text Box 66"/>
            <p:cNvSpPr txBox="1">
              <a:spLocks noChangeArrowheads="1"/>
            </p:cNvSpPr>
            <p:nvPr/>
          </p:nvSpPr>
          <p:spPr bwMode="auto">
            <a:xfrm>
              <a:off x="715" y="4589"/>
              <a:ext cx="1334" cy="291"/>
            </a:xfrm>
            <a:prstGeom prst="rect">
              <a:avLst/>
            </a:prstGeom>
            <a:noFill/>
            <a:ln w="9525">
              <a:noFill/>
              <a:miter lim="800000"/>
              <a:headEnd/>
              <a:tailEnd/>
            </a:ln>
            <a:effectLst/>
          </p:spPr>
          <p:txBody>
            <a:bodyPr wrap="none">
              <a:prstTxWarp prst="textNoShape">
                <a:avLst/>
              </a:prstTxWarp>
              <a:spAutoFit/>
            </a:bodyPr>
            <a:lstStyle/>
            <a:p>
              <a:r>
                <a:rPr lang="en-US" sz="2400" b="1" dirty="0"/>
                <a:t>128.135.0.0/16</a:t>
              </a:r>
            </a:p>
          </p:txBody>
        </p:sp>
        <p:sp>
          <p:nvSpPr>
            <p:cNvPr id="69699" name="Text Box 67"/>
            <p:cNvSpPr txBox="1">
              <a:spLocks noChangeArrowheads="1"/>
            </p:cNvSpPr>
            <p:nvPr/>
          </p:nvSpPr>
          <p:spPr bwMode="auto">
            <a:xfrm>
              <a:off x="2181" y="4274"/>
              <a:ext cx="1054" cy="291"/>
            </a:xfrm>
            <a:prstGeom prst="rect">
              <a:avLst/>
            </a:prstGeom>
            <a:noFill/>
            <a:ln w="9525">
              <a:noFill/>
              <a:miter lim="800000"/>
              <a:headEnd/>
              <a:tailEnd/>
            </a:ln>
            <a:effectLst/>
          </p:spPr>
          <p:txBody>
            <a:bodyPr wrap="none">
              <a:prstTxWarp prst="textNoShape">
                <a:avLst/>
              </a:prstTxWarp>
              <a:spAutoFit/>
            </a:bodyPr>
            <a:lstStyle/>
            <a:p>
              <a:r>
                <a:rPr lang="en-US" sz="2400" b="1">
                  <a:solidFill>
                    <a:schemeClr val="accent2"/>
                  </a:solidFill>
                </a:rPr>
                <a:t>192.5.89.89</a:t>
              </a:r>
            </a:p>
          </p:txBody>
        </p:sp>
        <p:sp>
          <p:nvSpPr>
            <p:cNvPr id="69700" name="Text Box 68"/>
            <p:cNvSpPr txBox="1">
              <a:spLocks noChangeArrowheads="1"/>
            </p:cNvSpPr>
            <p:nvPr/>
          </p:nvSpPr>
          <p:spPr bwMode="auto">
            <a:xfrm>
              <a:off x="2187" y="4587"/>
              <a:ext cx="1250" cy="291"/>
            </a:xfrm>
            <a:prstGeom prst="rect">
              <a:avLst/>
            </a:prstGeom>
            <a:noFill/>
            <a:ln w="9525">
              <a:noFill/>
              <a:miter lim="800000"/>
              <a:headEnd/>
              <a:tailEnd/>
            </a:ln>
            <a:effectLst/>
          </p:spPr>
          <p:txBody>
            <a:bodyPr wrap="none">
              <a:prstTxWarp prst="textNoShape">
                <a:avLst/>
              </a:prstTxWarp>
              <a:spAutoFit/>
            </a:bodyPr>
            <a:lstStyle/>
            <a:p>
              <a:r>
                <a:rPr lang="en-US" sz="2400" b="1"/>
                <a:t>66.250.252.44</a:t>
              </a:r>
            </a:p>
          </p:txBody>
        </p:sp>
        <p:sp>
          <p:nvSpPr>
            <p:cNvPr id="69701" name="Text Box 69"/>
            <p:cNvSpPr txBox="1">
              <a:spLocks noChangeArrowheads="1"/>
            </p:cNvSpPr>
            <p:nvPr/>
          </p:nvSpPr>
          <p:spPr bwMode="auto">
            <a:xfrm>
              <a:off x="3483" y="4280"/>
              <a:ext cx="1003" cy="291"/>
            </a:xfrm>
            <a:prstGeom prst="rect">
              <a:avLst/>
            </a:prstGeom>
            <a:noFill/>
            <a:ln w="9525">
              <a:noFill/>
              <a:miter lim="800000"/>
              <a:headEnd/>
              <a:tailEnd/>
            </a:ln>
            <a:effectLst/>
          </p:spPr>
          <p:txBody>
            <a:bodyPr wrap="none">
              <a:prstTxWarp prst="textNoShape">
                <a:avLst/>
              </a:prstTxWarp>
              <a:spAutoFit/>
            </a:bodyPr>
            <a:lstStyle/>
            <a:p>
              <a:r>
                <a:rPr lang="en-US" sz="2400" b="1" dirty="0">
                  <a:solidFill>
                    <a:schemeClr val="accent2"/>
                  </a:solidFill>
                </a:rPr>
                <a:t>10578..160</a:t>
              </a:r>
            </a:p>
          </p:txBody>
        </p:sp>
        <p:sp>
          <p:nvSpPr>
            <p:cNvPr id="69702" name="Text Box 70"/>
            <p:cNvSpPr txBox="1">
              <a:spLocks noChangeArrowheads="1"/>
            </p:cNvSpPr>
            <p:nvPr/>
          </p:nvSpPr>
          <p:spPr bwMode="auto">
            <a:xfrm>
              <a:off x="3493" y="4602"/>
              <a:ext cx="929" cy="291"/>
            </a:xfrm>
            <a:prstGeom prst="rect">
              <a:avLst/>
            </a:prstGeom>
            <a:noFill/>
            <a:ln w="9525">
              <a:noFill/>
              <a:miter lim="800000"/>
              <a:headEnd/>
              <a:tailEnd/>
            </a:ln>
            <a:effectLst/>
          </p:spPr>
          <p:txBody>
            <a:bodyPr wrap="none">
              <a:prstTxWarp prst="textNoShape">
                <a:avLst/>
              </a:prstTxWarp>
              <a:spAutoFit/>
            </a:bodyPr>
            <a:lstStyle/>
            <a:p>
              <a:r>
                <a:rPr lang="en-US" sz="2400" b="1" dirty="0"/>
                <a:t>174…  160</a:t>
              </a:r>
            </a:p>
          </p:txBody>
        </p:sp>
      </p:grpSp>
      <p:grpSp>
        <p:nvGrpSpPr>
          <p:cNvPr id="6" name="Group 71"/>
          <p:cNvGrpSpPr>
            <a:grpSpLocks/>
          </p:cNvGrpSpPr>
          <p:nvPr/>
        </p:nvGrpSpPr>
        <p:grpSpPr bwMode="auto">
          <a:xfrm>
            <a:off x="2286000" y="4710113"/>
            <a:ext cx="7391400" cy="457200"/>
            <a:chOff x="480" y="3456"/>
            <a:chExt cx="4656" cy="192"/>
          </a:xfrm>
        </p:grpSpPr>
        <p:sp>
          <p:nvSpPr>
            <p:cNvPr id="69704" name="Line 72"/>
            <p:cNvSpPr>
              <a:spLocks noChangeShapeType="1"/>
            </p:cNvSpPr>
            <p:nvPr/>
          </p:nvSpPr>
          <p:spPr bwMode="auto">
            <a:xfrm>
              <a:off x="480" y="3456"/>
              <a:ext cx="528" cy="192"/>
            </a:xfrm>
            <a:prstGeom prst="line">
              <a:avLst/>
            </a:prstGeom>
            <a:noFill/>
            <a:ln w="38100">
              <a:solidFill>
                <a:srgbClr val="008000"/>
              </a:solidFill>
              <a:round/>
              <a:headEnd/>
              <a:tailEnd/>
            </a:ln>
            <a:effectLst/>
          </p:spPr>
          <p:txBody>
            <a:bodyPr wrap="none" anchor="ctr">
              <a:prstTxWarp prst="textNoShape">
                <a:avLst/>
              </a:prstTxWarp>
            </a:bodyPr>
            <a:lstStyle/>
            <a:p>
              <a:endParaRPr lang="en-US"/>
            </a:p>
          </p:txBody>
        </p:sp>
        <p:sp>
          <p:nvSpPr>
            <p:cNvPr id="69705" name="Line 73"/>
            <p:cNvSpPr>
              <a:spLocks noChangeShapeType="1"/>
            </p:cNvSpPr>
            <p:nvPr/>
          </p:nvSpPr>
          <p:spPr bwMode="auto">
            <a:xfrm flipV="1">
              <a:off x="1200" y="3456"/>
              <a:ext cx="3936" cy="192"/>
            </a:xfrm>
            <a:prstGeom prst="line">
              <a:avLst/>
            </a:prstGeom>
            <a:noFill/>
            <a:ln w="38100">
              <a:solidFill>
                <a:srgbClr val="008000"/>
              </a:solidFill>
              <a:round/>
              <a:headEnd/>
              <a:tailEnd/>
            </a:ln>
            <a:effectLst/>
          </p:spPr>
          <p:txBody>
            <a:bodyPr wrap="none" anchor="ctr">
              <a:prstTxWarp prst="textNoShape">
                <a:avLst/>
              </a:prstTxWarp>
            </a:bodyPr>
            <a:lstStyle/>
            <a:p>
              <a:endParaRPr lang="en-US"/>
            </a:p>
          </p:txBody>
        </p:sp>
      </p:grpSp>
    </p:spTree>
    <p:extLst>
      <p:ext uri="{BB962C8B-B14F-4D97-AF65-F5344CB8AC3E}">
        <p14:creationId xmlns:p14="http://schemas.microsoft.com/office/powerpoint/2010/main" val="344050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6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63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964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964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96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69643"/>
                                        </p:tgtEl>
                                        <p:attrNameLst>
                                          <p:attrName>style.visibility</p:attrName>
                                        </p:attrNameLst>
                                      </p:cBhvr>
                                      <p:to>
                                        <p:strVal val="visible"/>
                                      </p:to>
                                    </p:set>
                                    <p:animEffect transition="in" filter="dissolve">
                                      <p:cBhvr>
                                        <p:cTn id="24" dur="500"/>
                                        <p:tgtEl>
                                          <p:spTgt spid="6964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9655"/>
                                        </p:tgtEl>
                                        <p:attrNameLst>
                                          <p:attrName>style.visibility</p:attrName>
                                        </p:attrNameLst>
                                      </p:cBhvr>
                                      <p:to>
                                        <p:strVal val="visible"/>
                                      </p:to>
                                    </p:set>
                                    <p:animEffect transition="in" filter="dissolve">
                                      <p:cBhvr>
                                        <p:cTn id="27" dur="500"/>
                                        <p:tgtEl>
                                          <p:spTgt spid="6965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9653"/>
                                        </p:tgtEl>
                                        <p:attrNameLst>
                                          <p:attrName>style.visibility</p:attrName>
                                        </p:attrNameLst>
                                      </p:cBhvr>
                                      <p:to>
                                        <p:strVal val="visible"/>
                                      </p:to>
                                    </p:set>
                                    <p:animEffect transition="in" filter="dissolve">
                                      <p:cBhvr>
                                        <p:cTn id="30" dur="500"/>
                                        <p:tgtEl>
                                          <p:spTgt spid="6965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9651"/>
                                        </p:tgtEl>
                                        <p:attrNameLst>
                                          <p:attrName>style.visibility</p:attrName>
                                        </p:attrNameLst>
                                      </p:cBhvr>
                                      <p:to>
                                        <p:strVal val="visible"/>
                                      </p:to>
                                    </p:set>
                                    <p:animEffect transition="in" filter="dissolve">
                                      <p:cBhvr>
                                        <p:cTn id="33" dur="500"/>
                                        <p:tgtEl>
                                          <p:spTgt spid="6965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9649"/>
                                        </p:tgtEl>
                                        <p:attrNameLst>
                                          <p:attrName>style.visibility</p:attrName>
                                        </p:attrNameLst>
                                      </p:cBhvr>
                                      <p:to>
                                        <p:strVal val="visible"/>
                                      </p:to>
                                    </p:set>
                                    <p:animEffect transition="in" filter="dissolve">
                                      <p:cBhvr>
                                        <p:cTn id="36" dur="500"/>
                                        <p:tgtEl>
                                          <p:spTgt spid="6964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9652"/>
                                        </p:tgtEl>
                                        <p:attrNameLst>
                                          <p:attrName>style.visibility</p:attrName>
                                        </p:attrNameLst>
                                      </p:cBhvr>
                                      <p:to>
                                        <p:strVal val="visible"/>
                                      </p:to>
                                    </p:set>
                                    <p:animEffect transition="in" filter="dissolve">
                                      <p:cBhvr>
                                        <p:cTn id="39" dur="500"/>
                                        <p:tgtEl>
                                          <p:spTgt spid="6965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9654"/>
                                        </p:tgtEl>
                                        <p:attrNameLst>
                                          <p:attrName>style.visibility</p:attrName>
                                        </p:attrNameLst>
                                      </p:cBhvr>
                                      <p:to>
                                        <p:strVal val="visible"/>
                                      </p:to>
                                    </p:set>
                                    <p:animEffect transition="in" filter="dissolve">
                                      <p:cBhvr>
                                        <p:cTn id="42" dur="500"/>
                                        <p:tgtEl>
                                          <p:spTgt spid="6965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69650"/>
                                        </p:tgtEl>
                                        <p:attrNameLst>
                                          <p:attrName>style.visibility</p:attrName>
                                        </p:attrNameLst>
                                      </p:cBhvr>
                                      <p:to>
                                        <p:strVal val="visible"/>
                                      </p:to>
                                    </p:set>
                                    <p:animEffect transition="in" filter="dissolve">
                                      <p:cBhvr>
                                        <p:cTn id="45" dur="500"/>
                                        <p:tgtEl>
                                          <p:spTgt spid="69650"/>
                                        </p:tgtEl>
                                      </p:cBhvr>
                                    </p:animEffect>
                                  </p:childTnLst>
                                </p:cTn>
                              </p:par>
                              <p:par>
                                <p:cTn id="46" presetID="9"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dissolve">
                                      <p:cBhvr>
                                        <p:cTn id="48" dur="500"/>
                                        <p:tgtEl>
                                          <p:spTgt spid="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69644"/>
                                        </p:tgtEl>
                                        <p:attrNameLst>
                                          <p:attrName>style.visibility</p:attrName>
                                        </p:attrNameLst>
                                      </p:cBhvr>
                                      <p:to>
                                        <p:strVal val="visible"/>
                                      </p:to>
                                    </p:set>
                                    <p:animEffect transition="in" filter="dissolve">
                                      <p:cBhvr>
                                        <p:cTn id="51" dur="500"/>
                                        <p:tgtEl>
                                          <p:spTgt spid="69644"/>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69657"/>
                                        </p:tgtEl>
                                        <p:attrNameLst>
                                          <p:attrName>style.visibility</p:attrName>
                                        </p:attrNameLst>
                                      </p:cBhvr>
                                      <p:to>
                                        <p:strVal val="visible"/>
                                      </p:to>
                                    </p:set>
                                    <p:animEffect transition="in" filter="dissolve">
                                      <p:cBhvr>
                                        <p:cTn id="54" dur="500"/>
                                        <p:tgtEl>
                                          <p:spTgt spid="6965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69660"/>
                                        </p:tgtEl>
                                        <p:attrNameLst>
                                          <p:attrName>style.visibility</p:attrName>
                                        </p:attrNameLst>
                                      </p:cBhvr>
                                      <p:to>
                                        <p:strVal val="visible"/>
                                      </p:to>
                                    </p:set>
                                    <p:animEffect transition="in" filter="dissolve">
                                      <p:cBhvr>
                                        <p:cTn id="57" dur="500"/>
                                        <p:tgtEl>
                                          <p:spTgt spid="6966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69659"/>
                                        </p:tgtEl>
                                        <p:attrNameLst>
                                          <p:attrName>style.visibility</p:attrName>
                                        </p:attrNameLst>
                                      </p:cBhvr>
                                      <p:to>
                                        <p:strVal val="visible"/>
                                      </p:to>
                                    </p:set>
                                    <p:animEffect transition="in" filter="dissolve">
                                      <p:cBhvr>
                                        <p:cTn id="60" dur="500"/>
                                        <p:tgtEl>
                                          <p:spTgt spid="6965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69662"/>
                                        </p:tgtEl>
                                        <p:attrNameLst>
                                          <p:attrName>style.visibility</p:attrName>
                                        </p:attrNameLst>
                                      </p:cBhvr>
                                      <p:to>
                                        <p:strVal val="visible"/>
                                      </p:to>
                                    </p:set>
                                    <p:animEffect transition="in" filter="dissolve">
                                      <p:cBhvr>
                                        <p:cTn id="63" dur="500"/>
                                        <p:tgtEl>
                                          <p:spTgt spid="6966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69661"/>
                                        </p:tgtEl>
                                        <p:attrNameLst>
                                          <p:attrName>style.visibility</p:attrName>
                                        </p:attrNameLst>
                                      </p:cBhvr>
                                      <p:to>
                                        <p:strVal val="visible"/>
                                      </p:to>
                                    </p:set>
                                    <p:animEffect transition="in" filter="dissolve">
                                      <p:cBhvr>
                                        <p:cTn id="66" dur="500"/>
                                        <p:tgtEl>
                                          <p:spTgt spid="6966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69656"/>
                                        </p:tgtEl>
                                        <p:attrNameLst>
                                          <p:attrName>style.visibility</p:attrName>
                                        </p:attrNameLst>
                                      </p:cBhvr>
                                      <p:to>
                                        <p:strVal val="visible"/>
                                      </p:to>
                                    </p:set>
                                    <p:animEffect transition="in" filter="dissolve">
                                      <p:cBhvr>
                                        <p:cTn id="69" dur="500"/>
                                        <p:tgtEl>
                                          <p:spTgt spid="6965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69658"/>
                                        </p:tgtEl>
                                        <p:attrNameLst>
                                          <p:attrName>style.visibility</p:attrName>
                                        </p:attrNameLst>
                                      </p:cBhvr>
                                      <p:to>
                                        <p:strVal val="visible"/>
                                      </p:to>
                                    </p:set>
                                    <p:animEffect transition="in" filter="dissolve">
                                      <p:cBhvr>
                                        <p:cTn id="72" dur="500"/>
                                        <p:tgtEl>
                                          <p:spTgt spid="69658"/>
                                        </p:tgtEl>
                                      </p:cBhvr>
                                    </p:animEffect>
                                  </p:childTnLst>
                                </p:cTn>
                              </p:par>
                              <p:par>
                                <p:cTn id="73" presetID="9"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dissolv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968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968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0"/>
                                  </p:stCondLst>
                                  <p:childTnLst>
                                    <p:set>
                                      <p:cBhvr>
                                        <p:cTn id="86" dur="1" fill="hold">
                                          <p:stCondLst>
                                            <p:cond delay="0"/>
                                          </p:stCondLst>
                                        </p:cTn>
                                        <p:tgtEl>
                                          <p:spTgt spid="69685"/>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childTnLst>
                                    <p:set>
                                      <p:cBhvr>
                                        <p:cTn id="89" dur="1" fill="hold">
                                          <p:stCondLst>
                                            <p:cond delay="0"/>
                                          </p:stCondLst>
                                        </p:cTn>
                                        <p:tgtEl>
                                          <p:spTgt spid="6968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8" presetClass="entr" presetSubtype="12" fill="hold" grpId="0" nodeType="clickEffect">
                                  <p:stCondLst>
                                    <p:cond delay="0"/>
                                  </p:stCondLst>
                                  <p:childTnLst>
                                    <p:set>
                                      <p:cBhvr>
                                        <p:cTn id="93" dur="1" fill="hold">
                                          <p:stCondLst>
                                            <p:cond delay="0"/>
                                          </p:stCondLst>
                                        </p:cTn>
                                        <p:tgtEl>
                                          <p:spTgt spid="69639"/>
                                        </p:tgtEl>
                                        <p:attrNameLst>
                                          <p:attrName>style.visibility</p:attrName>
                                        </p:attrNameLst>
                                      </p:cBhvr>
                                      <p:to>
                                        <p:strVal val="visible"/>
                                      </p:to>
                                    </p:set>
                                    <p:animEffect transition="in" filter="strips(downLeft)">
                                      <p:cBhvr>
                                        <p:cTn id="94" dur="500"/>
                                        <p:tgtEl>
                                          <p:spTgt spid="69639"/>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69648"/>
                                        </p:tgtEl>
                                        <p:attrNameLst>
                                          <p:attrName>style.visibility</p:attrName>
                                        </p:attrNameLst>
                                      </p:cBhvr>
                                      <p:to>
                                        <p:strVal val="visible"/>
                                      </p:to>
                                    </p:set>
                                    <p:animEffect transition="in" filter="strips(downLeft)">
                                      <p:cBhvr>
                                        <p:cTn id="97" dur="500"/>
                                        <p:tgtEl>
                                          <p:spTgt spid="6964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69691"/>
                                        </p:tgtEl>
                                        <p:attrNameLst>
                                          <p:attrName>style.visibility</p:attrName>
                                        </p:attrNameLst>
                                      </p:cBhvr>
                                      <p:to>
                                        <p:strVal val="visible"/>
                                      </p:to>
                                    </p:set>
                                    <p:animEffect transition="in" filter="strips(downLeft)">
                                      <p:cBhvr>
                                        <p:cTn id="100" dur="500"/>
                                        <p:tgtEl>
                                          <p:spTgt spid="69691"/>
                                        </p:tgtEl>
                                      </p:cBhvr>
                                    </p:animEffect>
                                  </p:childTnLst>
                                </p:cTn>
                              </p:par>
                            </p:childTnLst>
                          </p:cTn>
                        </p:par>
                        <p:par>
                          <p:cTn id="101" fill="hold">
                            <p:stCondLst>
                              <p:cond delay="500"/>
                            </p:stCondLst>
                            <p:childTnLst>
                              <p:par>
                                <p:cTn id="102" presetID="18" presetClass="entr" presetSubtype="12" fill="hold" grpId="0" nodeType="afterEffect">
                                  <p:stCondLst>
                                    <p:cond delay="200"/>
                                  </p:stCondLst>
                                  <p:childTnLst>
                                    <p:set>
                                      <p:cBhvr>
                                        <p:cTn id="103" dur="1" fill="hold">
                                          <p:stCondLst>
                                            <p:cond delay="0"/>
                                          </p:stCondLst>
                                        </p:cTn>
                                        <p:tgtEl>
                                          <p:spTgt spid="69686"/>
                                        </p:tgtEl>
                                        <p:attrNameLst>
                                          <p:attrName>style.visibility</p:attrName>
                                        </p:attrNameLst>
                                      </p:cBhvr>
                                      <p:to>
                                        <p:strVal val="visible"/>
                                      </p:to>
                                    </p:set>
                                    <p:animEffect transition="in" filter="strips(downLeft)">
                                      <p:cBhvr>
                                        <p:cTn id="104" dur="500"/>
                                        <p:tgtEl>
                                          <p:spTgt spid="69686"/>
                                        </p:tgtEl>
                                      </p:cBhvr>
                                    </p:animEffect>
                                  </p:childTnLst>
                                </p:cTn>
                              </p:par>
                              <p:par>
                                <p:cTn id="105" presetID="18" presetClass="entr" presetSubtype="12" fill="hold" grpId="0" nodeType="withEffect">
                                  <p:stCondLst>
                                    <p:cond delay="200"/>
                                  </p:stCondLst>
                                  <p:childTnLst>
                                    <p:set>
                                      <p:cBhvr>
                                        <p:cTn id="106" dur="1" fill="hold">
                                          <p:stCondLst>
                                            <p:cond delay="0"/>
                                          </p:stCondLst>
                                        </p:cTn>
                                        <p:tgtEl>
                                          <p:spTgt spid="69690"/>
                                        </p:tgtEl>
                                        <p:attrNameLst>
                                          <p:attrName>style.visibility</p:attrName>
                                        </p:attrNameLst>
                                      </p:cBhvr>
                                      <p:to>
                                        <p:strVal val="visible"/>
                                      </p:to>
                                    </p:set>
                                    <p:animEffect transition="in" filter="strips(downLeft)">
                                      <p:cBhvr>
                                        <p:cTn id="107" dur="500"/>
                                        <p:tgtEl>
                                          <p:spTgt spid="6969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wipe(down)">
                                      <p:cBhvr>
                                        <p:cTn id="112" dur="500"/>
                                        <p:tgtEl>
                                          <p:spTgt spid="6"/>
                                        </p:tgtEl>
                                      </p:cBhvr>
                                    </p:animEffect>
                                  </p:childTnLst>
                                </p:cTn>
                              </p:par>
                            </p:childTnLst>
                          </p:cTn>
                        </p:par>
                        <p:par>
                          <p:cTn id="113" fill="hold">
                            <p:stCondLst>
                              <p:cond delay="500"/>
                            </p:stCondLst>
                            <p:childTnLst>
                              <p:par>
                                <p:cTn id="114" presetID="12" presetClass="entr" presetSubtype="4" fill="hold" nodeType="afterEffect">
                                  <p:stCondLst>
                                    <p:cond delay="0"/>
                                  </p:stCondLst>
                                  <p:childTnLst>
                                    <p:set>
                                      <p:cBhvr>
                                        <p:cTn id="115" dur="1" fill="hold">
                                          <p:stCondLst>
                                            <p:cond delay="0"/>
                                          </p:stCondLst>
                                        </p:cTn>
                                        <p:tgtEl>
                                          <p:spTgt spid="5"/>
                                        </p:tgtEl>
                                        <p:attrNameLst>
                                          <p:attrName>style.visibility</p:attrName>
                                        </p:attrNameLst>
                                      </p:cBhvr>
                                      <p:to>
                                        <p:strVal val="visible"/>
                                      </p:to>
                                    </p:set>
                                    <p:animEffect transition="in" filter="slide(fromBottom)">
                                      <p:cBhvr>
                                        <p:cTn id="116" dur="500"/>
                                        <p:tgtEl>
                                          <p:spTgt spid="5"/>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2"/>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5"/>
                                        </p:tgtEl>
                                        <p:attrNameLst>
                                          <p:attrName>style.visibility</p:attrName>
                                        </p:attrNameLst>
                                      </p:cBhvr>
                                      <p:to>
                                        <p:strVal val="hidden"/>
                                      </p:to>
                                    </p:set>
                                  </p:childTnLst>
                                </p:cTn>
                              </p:par>
                            </p:childTnLst>
                          </p:cTn>
                        </p:par>
                        <p:par>
                          <p:cTn id="125" fill="hold">
                            <p:stCondLst>
                              <p:cond delay="0"/>
                            </p:stCondLst>
                            <p:childTnLst>
                              <p:par>
                                <p:cTn id="126" presetID="18" presetClass="entr" presetSubtype="3" fill="hold" grpId="0" nodeType="afterEffect">
                                  <p:stCondLst>
                                    <p:cond delay="0"/>
                                  </p:stCondLst>
                                  <p:childTnLst>
                                    <p:set>
                                      <p:cBhvr>
                                        <p:cTn id="127" dur="1" fill="hold">
                                          <p:stCondLst>
                                            <p:cond delay="0"/>
                                          </p:stCondLst>
                                        </p:cTn>
                                        <p:tgtEl>
                                          <p:spTgt spid="69687"/>
                                        </p:tgtEl>
                                        <p:attrNameLst>
                                          <p:attrName>style.visibility</p:attrName>
                                        </p:attrNameLst>
                                      </p:cBhvr>
                                      <p:to>
                                        <p:strVal val="visible"/>
                                      </p:to>
                                    </p:set>
                                    <p:animEffect transition="in" filter="strips(upRight)">
                                      <p:cBhvr>
                                        <p:cTn id="128" dur="500"/>
                                        <p:tgtEl>
                                          <p:spTgt spid="69687"/>
                                        </p:tgtEl>
                                      </p:cBhvr>
                                    </p:animEffect>
                                  </p:childTnLst>
                                </p:cTn>
                              </p:par>
                              <p:par>
                                <p:cTn id="129" presetID="18" presetClass="entr" presetSubtype="3" fill="hold" grpId="0" nodeType="withEffect">
                                  <p:stCondLst>
                                    <p:cond delay="0"/>
                                  </p:stCondLst>
                                  <p:childTnLst>
                                    <p:set>
                                      <p:cBhvr>
                                        <p:cTn id="130" dur="1" fill="hold">
                                          <p:stCondLst>
                                            <p:cond delay="0"/>
                                          </p:stCondLst>
                                        </p:cTn>
                                        <p:tgtEl>
                                          <p:spTgt spid="69688"/>
                                        </p:tgtEl>
                                        <p:attrNameLst>
                                          <p:attrName>style.visibility</p:attrName>
                                        </p:attrNameLst>
                                      </p:cBhvr>
                                      <p:to>
                                        <p:strVal val="visible"/>
                                      </p:to>
                                    </p:set>
                                    <p:animEffect transition="in" filter="strips(upRight)">
                                      <p:cBhvr>
                                        <p:cTn id="131" dur="500"/>
                                        <p:tgtEl>
                                          <p:spTgt spid="69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nimBg="1"/>
      <p:bldP spid="69636" grpId="0" animBg="1"/>
      <p:bldP spid="69639" grpId="0"/>
      <p:bldP spid="69640" grpId="0"/>
      <p:bldP spid="69641" grpId="0" animBg="1"/>
      <p:bldP spid="69642" grpId="0" animBg="1"/>
      <p:bldP spid="69643" grpId="0" animBg="1"/>
      <p:bldP spid="69644" grpId="0" animBg="1"/>
      <p:bldP spid="69648" grpId="0" animBg="1"/>
      <p:bldP spid="69649" grpId="0" animBg="1"/>
      <p:bldP spid="69650" grpId="0" animBg="1"/>
      <p:bldP spid="69651" grpId="0" animBg="1"/>
      <p:bldP spid="69652" grpId="0" animBg="1"/>
      <p:bldP spid="69653" grpId="0" animBg="1"/>
      <p:bldP spid="69654" grpId="0" animBg="1"/>
      <p:bldP spid="69655" grpId="0" animBg="1"/>
      <p:bldP spid="69656" grpId="0" animBg="1"/>
      <p:bldP spid="69657" grpId="0" animBg="1"/>
      <p:bldP spid="69658" grpId="0" animBg="1"/>
      <p:bldP spid="69659" grpId="0" animBg="1"/>
      <p:bldP spid="69660" grpId="0" animBg="1"/>
      <p:bldP spid="69661" grpId="0" animBg="1"/>
      <p:bldP spid="69662" grpId="0" animBg="1"/>
      <p:bldP spid="69663" grpId="0" animBg="1"/>
      <p:bldP spid="69673" grpId="0" animBg="1"/>
      <p:bldP spid="69683" grpId="0" animBg="1"/>
      <p:bldP spid="69684" grpId="0" animBg="1"/>
      <p:bldP spid="69685" grpId="0" animBg="1"/>
      <p:bldP spid="69686" grpId="0" animBg="1"/>
      <p:bldP spid="69687" grpId="0" animBg="1"/>
      <p:bldP spid="69688" grpId="0"/>
      <p:bldP spid="69689" grpId="0" animBg="1"/>
      <p:bldP spid="69690" grpId="0" animBg="1"/>
      <p:bldP spid="696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AA6C-2442-7346-BE11-EBF349E5EFEC}"/>
              </a:ext>
            </a:extLst>
          </p:cNvPr>
          <p:cNvSpPr>
            <a:spLocks noGrp="1"/>
          </p:cNvSpPr>
          <p:nvPr>
            <p:ph type="title"/>
          </p:nvPr>
        </p:nvSpPr>
        <p:spPr/>
        <p:txBody>
          <a:bodyPr/>
          <a:lstStyle/>
          <a:p>
            <a:r>
              <a:rPr lang="en-US" dirty="0"/>
              <a:t>Checking IP Address Ownership: </a:t>
            </a:r>
            <a:r>
              <a:rPr lang="en-US" dirty="0" err="1"/>
              <a:t>Whois</a:t>
            </a:r>
            <a:endParaRPr lang="en-US" dirty="0"/>
          </a:p>
        </p:txBody>
      </p:sp>
      <p:sp>
        <p:nvSpPr>
          <p:cNvPr id="5" name="TextBox 4">
            <a:extLst>
              <a:ext uri="{FF2B5EF4-FFF2-40B4-BE49-F238E27FC236}">
                <a16:creationId xmlns:a16="http://schemas.microsoft.com/office/drawing/2014/main" id="{4DA27ADB-C0C8-7340-9339-746546C99200}"/>
              </a:ext>
            </a:extLst>
          </p:cNvPr>
          <p:cNvSpPr txBox="1"/>
          <p:nvPr/>
        </p:nvSpPr>
        <p:spPr>
          <a:xfrm>
            <a:off x="1145628" y="1690688"/>
            <a:ext cx="10131972" cy="923330"/>
          </a:xfrm>
          <a:prstGeom prst="rect">
            <a:avLst/>
          </a:prstGeom>
          <a:noFill/>
        </p:spPr>
        <p:txBody>
          <a:bodyPr wrap="square" rtlCol="0">
            <a:spAutoFit/>
          </a:bodyPr>
          <a:lstStyle/>
          <a:p>
            <a:endParaRPr lang="en-US" dirty="0"/>
          </a:p>
          <a:p>
            <a:endParaRPr lang="en-US" dirty="0"/>
          </a:p>
          <a:p>
            <a:endParaRPr lang="en-US" dirty="0"/>
          </a:p>
        </p:txBody>
      </p:sp>
      <p:sp>
        <p:nvSpPr>
          <p:cNvPr id="6" name="TextBox 5">
            <a:extLst>
              <a:ext uri="{FF2B5EF4-FFF2-40B4-BE49-F238E27FC236}">
                <a16:creationId xmlns:a16="http://schemas.microsoft.com/office/drawing/2014/main" id="{57CBEFBF-D5C7-6945-8B01-185ACE956E37}"/>
              </a:ext>
            </a:extLst>
          </p:cNvPr>
          <p:cNvSpPr txBox="1"/>
          <p:nvPr/>
        </p:nvSpPr>
        <p:spPr>
          <a:xfrm>
            <a:off x="567559" y="1870841"/>
            <a:ext cx="4708634" cy="4339650"/>
          </a:xfrm>
          <a:prstGeom prst="rect">
            <a:avLst/>
          </a:prstGeom>
          <a:noFill/>
        </p:spPr>
        <p:txBody>
          <a:bodyPr wrap="square" rtlCol="0">
            <a:spAutoFit/>
          </a:bodyPr>
          <a:lstStyle/>
          <a:p>
            <a:r>
              <a:rPr lang="en-US" sz="1200" dirty="0" err="1"/>
              <a:t>NetRange</a:t>
            </a:r>
            <a:r>
              <a:rPr lang="en-US" sz="1200" dirty="0"/>
              <a:t>:       128.135.0.0 - 128.135.255.255</a:t>
            </a:r>
          </a:p>
          <a:p>
            <a:r>
              <a:rPr lang="en-US" sz="1200" dirty="0"/>
              <a:t>CIDR:           128.135.0.0/16</a:t>
            </a:r>
          </a:p>
          <a:p>
            <a:r>
              <a:rPr lang="en-US" sz="1200" dirty="0" err="1"/>
              <a:t>NetName</a:t>
            </a:r>
            <a:r>
              <a:rPr lang="en-US" sz="1200" dirty="0"/>
              <a:t>:        U-CHICAGO</a:t>
            </a:r>
          </a:p>
          <a:p>
            <a:r>
              <a:rPr lang="en-US" sz="1200" dirty="0" err="1"/>
              <a:t>NetHandle</a:t>
            </a:r>
            <a:r>
              <a:rPr lang="en-US" sz="1200" dirty="0"/>
              <a:t>:      NET-128-135-0-0-1</a:t>
            </a:r>
          </a:p>
          <a:p>
            <a:r>
              <a:rPr lang="en-US" sz="1200" dirty="0"/>
              <a:t>Parent:         NET128 (NET-128-0-0-0-0)</a:t>
            </a:r>
          </a:p>
          <a:p>
            <a:r>
              <a:rPr lang="en-US" sz="1200" dirty="0" err="1"/>
              <a:t>NetType</a:t>
            </a:r>
            <a:r>
              <a:rPr lang="en-US" sz="1200" dirty="0"/>
              <a:t>:        Direct Assignment</a:t>
            </a:r>
          </a:p>
          <a:p>
            <a:r>
              <a:rPr lang="en-US" sz="1200" dirty="0" err="1"/>
              <a:t>OriginAS</a:t>
            </a:r>
            <a:r>
              <a:rPr lang="en-US" sz="1200" dirty="0"/>
              <a:t>:       AS160</a:t>
            </a:r>
          </a:p>
          <a:p>
            <a:r>
              <a:rPr lang="en-US" sz="1200" dirty="0"/>
              <a:t>Organization:   University of Chicago (UNIVER-174)</a:t>
            </a:r>
          </a:p>
          <a:p>
            <a:r>
              <a:rPr lang="en-US" sz="1200" dirty="0" err="1"/>
              <a:t>RegDate</a:t>
            </a:r>
            <a:r>
              <a:rPr lang="en-US" sz="1200" dirty="0"/>
              <a:t>:        1986-07-07</a:t>
            </a:r>
          </a:p>
          <a:p>
            <a:r>
              <a:rPr lang="en-US" sz="1200" dirty="0"/>
              <a:t>Updated:        2012-01-17</a:t>
            </a:r>
          </a:p>
          <a:p>
            <a:r>
              <a:rPr lang="en-US" sz="1200" dirty="0"/>
              <a:t>Ref:            https://</a:t>
            </a:r>
            <a:r>
              <a:rPr lang="en-US" sz="1200" dirty="0" err="1"/>
              <a:t>rdap.arin.net</a:t>
            </a:r>
            <a:r>
              <a:rPr lang="en-US" sz="1200" dirty="0"/>
              <a:t>/registry/</a:t>
            </a:r>
            <a:r>
              <a:rPr lang="en-US" sz="1200" dirty="0" err="1"/>
              <a:t>ip</a:t>
            </a:r>
            <a:r>
              <a:rPr lang="en-US" sz="1200" dirty="0"/>
              <a:t>/128.135.0.0</a:t>
            </a:r>
          </a:p>
          <a:p>
            <a:endParaRPr lang="en-US" sz="1200" dirty="0"/>
          </a:p>
          <a:p>
            <a:endParaRPr lang="en-US" sz="1200" dirty="0"/>
          </a:p>
          <a:p>
            <a:r>
              <a:rPr lang="en-US" sz="1200" dirty="0" err="1"/>
              <a:t>OrgName</a:t>
            </a:r>
            <a:r>
              <a:rPr lang="en-US" sz="1200" dirty="0"/>
              <a:t>:        University of Chicago</a:t>
            </a:r>
          </a:p>
          <a:p>
            <a:r>
              <a:rPr lang="en-US" sz="1200" dirty="0" err="1"/>
              <a:t>OrgId</a:t>
            </a:r>
            <a:r>
              <a:rPr lang="en-US" sz="1200" dirty="0"/>
              <a:t>:          UNIVER-174</a:t>
            </a:r>
          </a:p>
          <a:p>
            <a:r>
              <a:rPr lang="en-US" sz="1200" dirty="0"/>
              <a:t>Address:        1155 E. 60th Street</a:t>
            </a:r>
          </a:p>
          <a:p>
            <a:r>
              <a:rPr lang="en-US" sz="1200" dirty="0"/>
              <a:t>City:           Chicago</a:t>
            </a:r>
          </a:p>
          <a:p>
            <a:r>
              <a:rPr lang="en-US" sz="1200" dirty="0" err="1"/>
              <a:t>StateProv</a:t>
            </a:r>
            <a:r>
              <a:rPr lang="en-US" sz="1200" dirty="0"/>
              <a:t>:      IL</a:t>
            </a:r>
          </a:p>
          <a:p>
            <a:r>
              <a:rPr lang="en-US" sz="1200" dirty="0" err="1"/>
              <a:t>PostalCode</a:t>
            </a:r>
            <a:r>
              <a:rPr lang="en-US" sz="1200" dirty="0"/>
              <a:t>:     60637</a:t>
            </a:r>
          </a:p>
          <a:p>
            <a:r>
              <a:rPr lang="en-US" sz="1200" dirty="0"/>
              <a:t>Country:        US</a:t>
            </a:r>
          </a:p>
          <a:p>
            <a:r>
              <a:rPr lang="en-US" sz="1200" dirty="0" err="1"/>
              <a:t>RegDate</a:t>
            </a:r>
            <a:r>
              <a:rPr lang="en-US" sz="1200" dirty="0"/>
              <a:t>:        1986-07-07</a:t>
            </a:r>
          </a:p>
          <a:p>
            <a:r>
              <a:rPr lang="en-US" sz="1200" dirty="0"/>
              <a:t>Updated:        2017-01-28</a:t>
            </a:r>
          </a:p>
          <a:p>
            <a:r>
              <a:rPr lang="en-US" sz="1200" dirty="0"/>
              <a:t>Ref:            https://</a:t>
            </a:r>
            <a:r>
              <a:rPr lang="en-US" sz="1200" dirty="0" err="1"/>
              <a:t>rdap.arin.net</a:t>
            </a:r>
            <a:r>
              <a:rPr lang="en-US" sz="1200" dirty="0"/>
              <a:t>/registry/entity/UNIVER-174</a:t>
            </a:r>
          </a:p>
        </p:txBody>
      </p:sp>
      <p:sp>
        <p:nvSpPr>
          <p:cNvPr id="7" name="TextBox 6">
            <a:extLst>
              <a:ext uri="{FF2B5EF4-FFF2-40B4-BE49-F238E27FC236}">
                <a16:creationId xmlns:a16="http://schemas.microsoft.com/office/drawing/2014/main" id="{535D457C-1035-5841-8A56-919D6557D2AE}"/>
              </a:ext>
            </a:extLst>
          </p:cNvPr>
          <p:cNvSpPr txBox="1"/>
          <p:nvPr/>
        </p:nvSpPr>
        <p:spPr>
          <a:xfrm>
            <a:off x="5822730" y="3293250"/>
            <a:ext cx="5223642" cy="646331"/>
          </a:xfrm>
          <a:prstGeom prst="rect">
            <a:avLst/>
          </a:prstGeom>
          <a:noFill/>
        </p:spPr>
        <p:txBody>
          <a:bodyPr wrap="square" rtlCol="0">
            <a:spAutoFit/>
          </a:bodyPr>
          <a:lstStyle/>
          <a:p>
            <a:r>
              <a:rPr lang="en-US" dirty="0"/>
              <a:t>Database may be out of date, but is a good approximation of ownership.</a:t>
            </a:r>
          </a:p>
        </p:txBody>
      </p:sp>
    </p:spTree>
    <p:extLst>
      <p:ext uri="{BB962C8B-B14F-4D97-AF65-F5344CB8AC3E}">
        <p14:creationId xmlns:p14="http://schemas.microsoft.com/office/powerpoint/2010/main" val="4007557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2533</Words>
  <Application>Microsoft Macintosh PowerPoint</Application>
  <PresentationFormat>Widescreen</PresentationFormat>
  <Paragraphs>352</Paragraphs>
  <Slides>52</Slides>
  <Notes>15</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Calibri</vt:lpstr>
      <vt:lpstr>Calibri Light</vt:lpstr>
      <vt:lpstr>Comic Sans MS</vt:lpstr>
      <vt:lpstr>Courier</vt:lpstr>
      <vt:lpstr>Courier New</vt:lpstr>
      <vt:lpstr>Gill Sans MT</vt:lpstr>
      <vt:lpstr>Tahoma</vt:lpstr>
      <vt:lpstr>Times New Roman</vt:lpstr>
      <vt:lpstr>Wingdings</vt:lpstr>
      <vt:lpstr>Office Theme</vt:lpstr>
      <vt:lpstr>Internet Censorship and Online Speech Chapter 2: Protocol Censorship</vt:lpstr>
      <vt:lpstr>Forms of Internet Protocol Interference</vt:lpstr>
      <vt:lpstr>Lecture Outline</vt:lpstr>
      <vt:lpstr>IPv4 Addresses</vt:lpstr>
      <vt:lpstr>IPv6: Motivation</vt:lpstr>
      <vt:lpstr>IPv6: More Addresses</vt:lpstr>
      <vt:lpstr>Per-Country IPv6 Adoption</vt:lpstr>
      <vt:lpstr>Internet Routing Protocol: BGP</vt:lpstr>
      <vt:lpstr>Checking IP Address Ownership: Whois</vt:lpstr>
      <vt:lpstr>DNS: Mapping Names to Addresses</vt:lpstr>
      <vt:lpstr>Using DNS</vt:lpstr>
      <vt:lpstr>Manipulation and Interference</vt:lpstr>
      <vt:lpstr>Protocol Interference: TCP/IP Firewalls</vt:lpstr>
      <vt:lpstr>Detection of Censored Content</vt:lpstr>
      <vt:lpstr>TCP RST Inection</vt:lpstr>
      <vt:lpstr>TCP Packet Injection</vt:lpstr>
      <vt:lpstr>Border Gateway Protocol</vt:lpstr>
      <vt:lpstr>PowerPoint Presentation</vt:lpstr>
      <vt:lpstr>China’s Accidental Hijack</vt:lpstr>
      <vt:lpstr>China Hijack: Sequence of Events</vt:lpstr>
      <vt:lpstr>PowerPoint Presentation</vt:lpstr>
      <vt:lpstr>Other “Famous” Hijack Events</vt:lpstr>
      <vt:lpstr>PowerPoint Presentation</vt:lpstr>
      <vt:lpstr>PowerPoint Presentation</vt:lpstr>
      <vt:lpstr>PowerPoint Presentation</vt:lpstr>
      <vt:lpstr>BGP Hijacking Continues…</vt:lpstr>
      <vt:lpstr>PowerPoint Presentation</vt:lpstr>
      <vt:lpstr>Detecting DNS Manipulation</vt:lpstr>
      <vt:lpstr>Consistency Metrics</vt:lpstr>
      <vt:lpstr>Independently Verifiable Metrics</vt:lpstr>
      <vt:lpstr>Prevalence of Manipulation by Country</vt:lpstr>
      <vt:lpstr>Manipulation of Domains  within Countries</vt:lpstr>
      <vt:lpstr>HTTP/Web Filtering: Block Pages</vt:lpstr>
      <vt:lpstr>Protecting Against DNS Manipulation</vt:lpstr>
      <vt:lpstr>DNSSEC: New RRs</vt:lpstr>
      <vt:lpstr>RRSIG</vt:lpstr>
      <vt:lpstr>DNSSEC: Verifying the Tree</vt:lpstr>
      <vt:lpstr>PowerPoint Presentation</vt:lpstr>
      <vt:lpstr>Related Issue: DNS Privacy</vt:lpstr>
      <vt:lpstr>PowerPoint Presentation</vt:lpstr>
      <vt:lpstr>A Discussed Concern...</vt:lpstr>
      <vt:lpstr>Strawman: Change DNS Providers</vt:lpstr>
      <vt:lpstr>PowerPoint Presentation</vt:lpstr>
      <vt:lpstr>Problem Solved?</vt:lpstr>
      <vt:lpstr>Oblivious DNS</vt:lpstr>
      <vt:lpstr>PowerPoint Presentation</vt:lpstr>
      <vt:lpstr>Rate Limiting and Throttling</vt:lpstr>
      <vt:lpstr>Leaky Bucket Traffic Shaper</vt:lpstr>
      <vt:lpstr>Token Bucket Traffic Shaper</vt:lpstr>
      <vt:lpstr>Comparison between TB and LB</vt:lpstr>
      <vt:lpstr>Throttling and Rate Limiting</vt:lpstr>
      <vt:lpstr>Summary: Protocol Censorship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dc:title>
  <dc:creator>Nick Feamster</dc:creator>
  <cp:lastModifiedBy>Nick Feamster</cp:lastModifiedBy>
  <cp:revision>72</cp:revision>
  <dcterms:created xsi:type="dcterms:W3CDTF">2020-01-05T22:49:22Z</dcterms:created>
  <dcterms:modified xsi:type="dcterms:W3CDTF">2020-01-13T18:20:39Z</dcterms:modified>
</cp:coreProperties>
</file>